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68" r:id="rId2"/>
    <p:sldId id="257" r:id="rId3"/>
    <p:sldId id="258" r:id="rId4"/>
    <p:sldId id="290" r:id="rId5"/>
    <p:sldId id="259" r:id="rId6"/>
    <p:sldId id="260" r:id="rId7"/>
    <p:sldId id="261" r:id="rId8"/>
    <p:sldId id="262" r:id="rId9"/>
    <p:sldId id="269" r:id="rId10"/>
    <p:sldId id="294" r:id="rId11"/>
    <p:sldId id="272" r:id="rId12"/>
    <p:sldId id="273" r:id="rId13"/>
    <p:sldId id="274" r:id="rId14"/>
    <p:sldId id="275" r:id="rId15"/>
    <p:sldId id="291" r:id="rId16"/>
    <p:sldId id="276" r:id="rId17"/>
    <p:sldId id="277" r:id="rId18"/>
    <p:sldId id="292" r:id="rId19"/>
    <p:sldId id="278" r:id="rId20"/>
    <p:sldId id="279" r:id="rId21"/>
    <p:sldId id="280" r:id="rId22"/>
    <p:sldId id="293" r:id="rId23"/>
    <p:sldId id="283" r:id="rId24"/>
    <p:sldId id="284" r:id="rId25"/>
    <p:sldId id="288" r:id="rId26"/>
    <p:sldId id="289" r:id="rId27"/>
    <p:sldId id="267" r:id="rId28"/>
    <p:sldId id="266" r:id="rId2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9" autoAdjust="0"/>
    <p:restoredTop sz="94660"/>
  </p:normalViewPr>
  <p:slideViewPr>
    <p:cSldViewPr snapToGrid="0">
      <p:cViewPr varScale="1">
        <p:scale>
          <a:sx n="105" d="100"/>
          <a:sy n="105" d="100"/>
        </p:scale>
        <p:origin x="7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DB2DEA8-6773-4048-A1CF-29EB947DE212}" type="datetimeFigureOut">
              <a:rPr lang="en-GB" smtClean="0"/>
              <a:t>01/07/2026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E83C922-66DB-490E-A385-48F63B78D9B7}" type="slidenum">
              <a:rPr lang="en-GB" smtClean="0"/>
              <a:t>‹#›</a:t>
            </a:fld>
            <a:endParaRPr lang="en-GB"/>
          </a:p>
        </p:txBody>
      </p:sp>
    </p:spTree>
    <p:extLst>
      <p:ext uri="{BB962C8B-B14F-4D97-AF65-F5344CB8AC3E}">
        <p14:creationId xmlns:p14="http://schemas.microsoft.com/office/powerpoint/2010/main" val="2245077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29E1A-AFEF-3741-379E-ED6B49EE71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EC2188-3A31-B0A2-AA2E-ECB0420D37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13" name="Picture 12">
            <a:extLst>
              <a:ext uri="{FF2B5EF4-FFF2-40B4-BE49-F238E27FC236}">
                <a16:creationId xmlns:a16="http://schemas.microsoft.com/office/drawing/2014/main" id="{492A242B-AD5B-B01F-50DF-E075861027A3}"/>
              </a:ext>
            </a:extLst>
          </p:cNvPr>
          <p:cNvPicPr>
            <a:picLocks noChangeAspect="1"/>
          </p:cNvPicPr>
          <p:nvPr userDrawn="1"/>
        </p:nvPicPr>
        <p:blipFill>
          <a:blip r:embed="rId2"/>
          <a:stretch>
            <a:fillRect/>
          </a:stretch>
        </p:blipFill>
        <p:spPr>
          <a:xfrm>
            <a:off x="10668000" y="4935780"/>
            <a:ext cx="1152930" cy="1696641"/>
          </a:xfrm>
          <a:prstGeom prst="rect">
            <a:avLst/>
          </a:prstGeom>
        </p:spPr>
      </p:pic>
      <p:sp>
        <p:nvSpPr>
          <p:cNvPr id="16" name="Footer Placeholder 4">
            <a:extLst>
              <a:ext uri="{FF2B5EF4-FFF2-40B4-BE49-F238E27FC236}">
                <a16:creationId xmlns:a16="http://schemas.microsoft.com/office/drawing/2014/main" id="{8F6199CD-0767-2305-CAAE-8242ADFC6281}"/>
              </a:ext>
            </a:extLst>
          </p:cNvPr>
          <p:cNvSpPr>
            <a:spLocks noGrp="1"/>
          </p:cNvSpPr>
          <p:nvPr>
            <p:ph type="ftr" sz="quarter" idx="3"/>
          </p:nvPr>
        </p:nvSpPr>
        <p:spPr>
          <a:xfrm>
            <a:off x="2095500" y="6310400"/>
            <a:ext cx="8001000" cy="317500"/>
          </a:xfrm>
          <a:prstGeom prst="rect">
            <a:avLst/>
          </a:prstGeom>
        </p:spPr>
        <p:txBody>
          <a:bodyPr vert="horz" lIns="91440" tIns="45720" rIns="91440" bIns="45720" rtlCol="0" anchor="ctr"/>
          <a:lstStyle>
            <a:lvl1pPr algn="ctr">
              <a:defRPr sz="1200">
                <a:solidFill>
                  <a:schemeClr val="tx1">
                    <a:tint val="82000"/>
                  </a:schemeClr>
                </a:solidFill>
                <a:latin typeface="Gill Sans MT" panose="020B0502020104020203" pitchFamily="34" charset="0"/>
              </a:defRPr>
            </a:lvl1pPr>
          </a:lstStyle>
          <a:p>
            <a:r>
              <a:rPr lang="en-GB" dirty="0"/>
              <a:t>© 2026 David Graham et </a:t>
            </a:r>
            <a:r>
              <a:rPr lang="en-GB" sz="1000" dirty="0"/>
              <a:t>al</a:t>
            </a:r>
            <a:r>
              <a:rPr lang="en-GB" dirty="0"/>
              <a:t>. </a:t>
            </a:r>
            <a:r>
              <a:rPr lang="en-GB" i="1" dirty="0"/>
              <a:t>Culinary and Food Service Operations Management for Industry 5.0. </a:t>
            </a:r>
            <a:r>
              <a:rPr lang="en-GB" dirty="0"/>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2266642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32DE-C9F6-B45A-5952-BB4781943B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6F096A-A11B-8212-0F88-17C12F97A5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63190F-DA1A-1E77-9B06-CC81F86E142F}"/>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7D637325-35A5-481D-8AF0-CCBA83568A03}"/>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dirty="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FA2B893A-958E-C4CC-CCE8-53938DE80A66}"/>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3494687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953549-BB1B-1B3B-ECEA-7249FF8E094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1E113B-C946-14C0-6E52-B801E3E837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A42D98-49E0-ACFA-6382-E8AD43625B68}"/>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A8B9871C-67BF-B37E-9486-573F5254A80E}"/>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dirty="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6FBBF055-FB37-2E93-9023-964F951410D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520091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331D6-7601-1F25-78F1-EA4388316254}"/>
              </a:ext>
            </a:extLst>
          </p:cNvPr>
          <p:cNvSpPr>
            <a:spLocks noGrp="1"/>
          </p:cNvSpPr>
          <p:nvPr>
            <p:ph type="title"/>
          </p:nvPr>
        </p:nvSpPr>
        <p:spPr/>
        <p:txBody>
          <a:bodyPr/>
          <a:lstStyle/>
          <a:p>
            <a:r>
              <a:rPr lang="en-US" dirty="0"/>
              <a:t>Click to edit Master title style</a:t>
            </a:r>
            <a:endParaRPr lang="en-GB" dirty="0"/>
          </a:p>
        </p:txBody>
      </p:sp>
      <p:sp>
        <p:nvSpPr>
          <p:cNvPr id="3" name="Footer Placeholder 2">
            <a:extLst>
              <a:ext uri="{FF2B5EF4-FFF2-40B4-BE49-F238E27FC236}">
                <a16:creationId xmlns:a16="http://schemas.microsoft.com/office/drawing/2014/main" id="{665C1913-38B7-A9CD-E574-A6446D77A7F7}"/>
              </a:ext>
            </a:extLst>
          </p:cNvPr>
          <p:cNvSpPr>
            <a:spLocks noGrp="1"/>
          </p:cNvSpPr>
          <p:nvPr>
            <p:ph type="ftr" sz="quarter" idx="10"/>
          </p:nvPr>
        </p:nvSpPr>
        <p:spPr>
          <a:xfrm>
            <a:off x="1981200" y="63104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a:t>Goodfellow Publishers</a:t>
            </a:r>
            <a:endParaRPr lang="en-GB" sz="1000" dirty="0">
              <a:latin typeface="Gill Sans MT" panose="020B0502020104020203" pitchFamily="34" charset="0"/>
            </a:endParaRPr>
          </a:p>
        </p:txBody>
      </p:sp>
    </p:spTree>
    <p:extLst>
      <p:ext uri="{BB962C8B-B14F-4D97-AF65-F5344CB8AC3E}">
        <p14:creationId xmlns:p14="http://schemas.microsoft.com/office/powerpoint/2010/main" val="348470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41AB-503B-738E-5D2C-45877135D4A9}"/>
              </a:ext>
            </a:extLst>
          </p:cNvPr>
          <p:cNvSpPr>
            <a:spLocks noGrp="1"/>
          </p:cNvSpPr>
          <p:nvPr>
            <p:ph type="title"/>
          </p:nvPr>
        </p:nvSpPr>
        <p:spPr/>
        <p:txBody>
          <a:bodyPr/>
          <a:lstStyle>
            <a:lvl1pPr>
              <a:defRPr>
                <a:solidFill>
                  <a:srgbClr val="0070C0"/>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2C4DAA4-BA06-744D-5F2D-618CC17CEB06}"/>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DE2389FB-24AD-453A-49B4-15EDB252A82D}"/>
              </a:ext>
            </a:extLst>
          </p:cNvPr>
          <p:cNvSpPr>
            <a:spLocks noGrp="1"/>
          </p:cNvSpPr>
          <p:nvPr>
            <p:ph type="ftr" sz="quarter" idx="11"/>
          </p:nvPr>
        </p:nvSpPr>
        <p:spPr>
          <a:xfrm>
            <a:off x="2095500" y="633412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sp>
        <p:nvSpPr>
          <p:cNvPr id="6" name="Slide Number Placeholder 5">
            <a:extLst>
              <a:ext uri="{FF2B5EF4-FFF2-40B4-BE49-F238E27FC236}">
                <a16:creationId xmlns:a16="http://schemas.microsoft.com/office/drawing/2014/main" id="{BA643C24-71BF-1162-D9C4-5927F91B26C5}"/>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pic>
        <p:nvPicPr>
          <p:cNvPr id="8" name="Picture 7">
            <a:extLst>
              <a:ext uri="{FF2B5EF4-FFF2-40B4-BE49-F238E27FC236}">
                <a16:creationId xmlns:a16="http://schemas.microsoft.com/office/drawing/2014/main" id="{3ACB1074-D289-DA11-3C83-C32B37DD9B43}"/>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26874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E686-B701-378D-89CE-1D1C020B57E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1BF708F-DFB0-B7DC-0399-C44EACEFA40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6E982EB8-FEBC-7C87-DE96-7EE6F5003E9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3752370A-7412-8626-3710-6C77712B6D21}"/>
              </a:ext>
            </a:extLst>
          </p:cNvPr>
          <p:cNvSpPr>
            <a:spLocks noGrp="1"/>
          </p:cNvSpPr>
          <p:nvPr>
            <p:ph type="ftr" sz="quarter" idx="11"/>
          </p:nvPr>
        </p:nvSpPr>
        <p:spPr>
          <a:xfrm>
            <a:off x="2095500" y="640397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1" name="Picture 10">
            <a:extLst>
              <a:ext uri="{FF2B5EF4-FFF2-40B4-BE49-F238E27FC236}">
                <a16:creationId xmlns:a16="http://schemas.microsoft.com/office/drawing/2014/main" id="{A761A8CA-D0F6-32E0-CDAA-45C1DD47BF0D}"/>
              </a:ext>
            </a:extLst>
          </p:cNvPr>
          <p:cNvPicPr>
            <a:picLocks noChangeAspect="1"/>
          </p:cNvPicPr>
          <p:nvPr userDrawn="1"/>
        </p:nvPicPr>
        <p:blipFill>
          <a:blip r:embed="rId2"/>
          <a:stretch>
            <a:fillRect/>
          </a:stretch>
        </p:blipFill>
        <p:spPr>
          <a:xfrm>
            <a:off x="10291218" y="5207000"/>
            <a:ext cx="1056232" cy="1552581"/>
          </a:xfrm>
          <a:prstGeom prst="rect">
            <a:avLst/>
          </a:prstGeom>
        </p:spPr>
      </p:pic>
    </p:spTree>
    <p:extLst>
      <p:ext uri="{BB962C8B-B14F-4D97-AF65-F5344CB8AC3E}">
        <p14:creationId xmlns:p14="http://schemas.microsoft.com/office/powerpoint/2010/main" val="94325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FB7BF-BD25-F019-6553-9BF445C345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F341ED-69B5-2A8E-97D5-797A3E5FFC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393AB-1102-0B84-7A09-A6EDC3EC81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9CEA4626-B940-DFE8-6621-417520CEBBC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634AC91E-E48B-F44A-EF49-B37BDE807827}"/>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D9E9F0D2-51DE-CC0F-F024-109DEBE8C34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037568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EFD7F-159D-BB01-84D7-A9FB929A593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647943-842F-E053-23F0-B16BF450BE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CEE096-8C36-03A2-4F2C-A084E18DD1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9C57E0E-FD13-2BC1-5CC8-827E819B8C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2A808F-5695-4EA8-3996-2C806046DE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a:extLst>
              <a:ext uri="{FF2B5EF4-FFF2-40B4-BE49-F238E27FC236}">
                <a16:creationId xmlns:a16="http://schemas.microsoft.com/office/drawing/2014/main" id="{CF7A1430-ADAA-5EE4-4663-DB61FBF9686B}"/>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10" name="Footer Placeholder 4">
            <a:extLst>
              <a:ext uri="{FF2B5EF4-FFF2-40B4-BE49-F238E27FC236}">
                <a16:creationId xmlns:a16="http://schemas.microsoft.com/office/drawing/2014/main" id="{84F7D9DD-32D0-3DEB-3C36-444D96BBAB79}"/>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2" name="Picture 11">
            <a:extLst>
              <a:ext uri="{FF2B5EF4-FFF2-40B4-BE49-F238E27FC236}">
                <a16:creationId xmlns:a16="http://schemas.microsoft.com/office/drawing/2014/main" id="{48BCDA5F-7E2B-5D3A-03E0-8189AE6FCFE5}"/>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243846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BB833-9E0A-CDFB-B56C-622A95B2E41F}"/>
              </a:ext>
            </a:extLst>
          </p:cNvPr>
          <p:cNvSpPr>
            <a:spLocks noGrp="1"/>
          </p:cNvSpPr>
          <p:nvPr>
            <p:ph type="title"/>
          </p:nvPr>
        </p:nvSpPr>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C01A0259-B88D-CFB7-6465-2C8896FC0A8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26828016-0807-B30E-2C5C-784AFCD68107}"/>
              </a:ext>
            </a:extLst>
          </p:cNvPr>
          <p:cNvSpPr txBox="1">
            <a:spLocks/>
          </p:cNvSpPr>
          <p:nvPr userDrawn="1"/>
        </p:nvSpPr>
        <p:spPr>
          <a:xfrm>
            <a:off x="1955800" y="6403975"/>
            <a:ext cx="8001000" cy="3175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000" dirty="0"/>
              <a:t>© 2026 David Graham et al. </a:t>
            </a:r>
            <a:r>
              <a:rPr lang="en-GB" sz="1000" i="1" dirty="0"/>
              <a:t>Culinary and Food Service Operations Management for Industry 5.0. </a:t>
            </a:r>
            <a:r>
              <a:rPr lang="en-GB" sz="1000" dirty="0"/>
              <a:t>Goodfellow Publishers</a:t>
            </a:r>
          </a:p>
        </p:txBody>
      </p:sp>
      <p:pic>
        <p:nvPicPr>
          <p:cNvPr id="9" name="Picture 8">
            <a:extLst>
              <a:ext uri="{FF2B5EF4-FFF2-40B4-BE49-F238E27FC236}">
                <a16:creationId xmlns:a16="http://schemas.microsoft.com/office/drawing/2014/main" id="{30A4E881-3C5A-9C39-E992-0F6C4A8860FA}"/>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47629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F029D67-AAB7-2C95-6408-292EE9804F7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5" name="Footer Placeholder 4">
            <a:extLst>
              <a:ext uri="{FF2B5EF4-FFF2-40B4-BE49-F238E27FC236}">
                <a16:creationId xmlns:a16="http://schemas.microsoft.com/office/drawing/2014/main" id="{1C8F7F7F-855C-69F3-B80A-4F72D7F5687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7" name="Picture 6">
            <a:extLst>
              <a:ext uri="{FF2B5EF4-FFF2-40B4-BE49-F238E27FC236}">
                <a16:creationId xmlns:a16="http://schemas.microsoft.com/office/drawing/2014/main" id="{7F41F025-8E80-660A-277C-800CDB053442}"/>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422060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C3E76-E09C-4C8B-ACEA-F44E806D1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D906A5-98DD-4179-6A5C-B47D0CE2B4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838EA65-ADC7-9394-4740-9930143FA8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97351BCF-7CD2-58C3-E658-36BF49959F7E}"/>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3807F0FE-F4EF-BE7F-C949-089EE4C53B3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FAB2E697-93AF-2120-5B15-628E55828AC6}"/>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26039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95F5-3ABD-F8C3-9409-AB15FC3AF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4D157AF-B0C9-CFB9-E0A3-8DB5665A21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9018F2-1C05-781C-19EF-8340A7349F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A43CDCD-3FCD-C2B7-2BE9-60F3E8DDCDF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E535CFFC-47AB-5992-AEDF-CB22EFCE4957}"/>
              </a:ext>
            </a:extLst>
          </p:cNvPr>
          <p:cNvSpPr>
            <a:spLocks noGrp="1"/>
          </p:cNvSpPr>
          <p:nvPr>
            <p:ph type="ftr" sz="quarter" idx="3"/>
          </p:nvPr>
        </p:nvSpPr>
        <p:spPr>
          <a:xfrm>
            <a:off x="1981200" y="6310400"/>
            <a:ext cx="8001000" cy="317500"/>
          </a:xfrm>
          <a:prstGeom prst="rect">
            <a:avLst/>
          </a:prstGeom>
        </p:spPr>
        <p:txBody>
          <a:bodyPr vert="horz" lIns="91440" tIns="45720" rIns="91440" bIns="45720" rtlCol="0" anchor="ctr"/>
          <a:lstStyle>
            <a:lvl1pPr algn="ctr">
              <a:defRPr sz="1000">
                <a:solidFill>
                  <a:schemeClr val="tx1">
                    <a:tint val="82000"/>
                  </a:schemeClr>
                </a:solidFill>
              </a:defRPr>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C0A60555-BA35-22C1-46B2-3ADFC7A5200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77453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alphaModFix amt="15000"/>
            <a:lum/>
          </a:blip>
          <a:srcRect/>
          <a:stretch>
            <a:fillRect t="-15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7C3C24-0907-4048-9336-6D9D3B18E9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7AC0EFE-4474-4D5C-3BFD-13C8B55FB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10404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Gill Sans MT" panose="020B05020201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ill Sans MT" panose="020B050202010402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ill Sans MT" panose="020B050202010402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F53F8-FF67-DD54-C9C0-27E97BF0387C}"/>
              </a:ext>
            </a:extLst>
          </p:cNvPr>
          <p:cNvSpPr>
            <a:spLocks noGrp="1"/>
          </p:cNvSpPr>
          <p:nvPr>
            <p:ph type="ctrTitle"/>
          </p:nvPr>
        </p:nvSpPr>
        <p:spPr>
          <a:xfrm>
            <a:off x="152132" y="3033215"/>
            <a:ext cx="10640754" cy="2323616"/>
          </a:xfrm>
        </p:spPr>
        <p:txBody>
          <a:bodyPr anchor="b">
            <a:normAutofit/>
          </a:bodyPr>
          <a:lstStyle/>
          <a:p>
            <a:r>
              <a:rPr lang="en-GB" sz="4000" noProof="0" dirty="0"/>
              <a:t>Chapter 6</a:t>
            </a:r>
            <a:br>
              <a:rPr lang="en-GB" sz="4000" noProof="0" dirty="0"/>
            </a:br>
            <a:r>
              <a:rPr lang="en-GB" sz="4000" noProof="0" dirty="0"/>
              <a:t>Technological Advancements,</a:t>
            </a:r>
            <a:br>
              <a:rPr lang="en-GB" sz="4000" noProof="0" dirty="0"/>
            </a:br>
            <a:r>
              <a:rPr lang="en-GB" sz="4000" noProof="0" dirty="0"/>
              <a:t>Robotics, AI, IoT and Mixed Realities</a:t>
            </a:r>
            <a:endParaRPr lang="en-GB" sz="4000" noProof="0" dirty="0">
              <a:solidFill>
                <a:schemeClr val="tx2"/>
              </a:solidFill>
            </a:endParaRPr>
          </a:p>
        </p:txBody>
      </p:sp>
      <p:pic>
        <p:nvPicPr>
          <p:cNvPr id="5" name="Picture 4">
            <a:extLst>
              <a:ext uri="{FF2B5EF4-FFF2-40B4-BE49-F238E27FC236}">
                <a16:creationId xmlns:a16="http://schemas.microsoft.com/office/drawing/2014/main" id="{BF03D89E-E2A4-99F0-6F8F-1E195F224525}"/>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3" name="Footer Placeholder 2">
            <a:extLst>
              <a:ext uri="{FF2B5EF4-FFF2-40B4-BE49-F238E27FC236}">
                <a16:creationId xmlns:a16="http://schemas.microsoft.com/office/drawing/2014/main" id="{C19B175F-C5F7-13C7-DA72-37D76156435E}"/>
              </a:ext>
            </a:extLst>
          </p:cNvPr>
          <p:cNvSpPr>
            <a:spLocks noGrp="1"/>
          </p:cNvSpPr>
          <p:nvPr>
            <p:ph type="ftr" sz="quarter" idx="3"/>
          </p:nvPr>
        </p:nvSpPr>
        <p:spPr/>
        <p:txBody>
          <a:bodyPr/>
          <a:lstStyle/>
          <a:p>
            <a:r>
              <a:rPr lang="en-GB" noProof="0" dirty="0"/>
              <a:t>© 2026 David Graham et </a:t>
            </a:r>
            <a:r>
              <a:rPr lang="en-GB" sz="1000" noProof="0" dirty="0"/>
              <a:t>al</a:t>
            </a:r>
            <a:r>
              <a:rPr lang="en-GB" noProof="0" dirty="0"/>
              <a:t>. </a:t>
            </a:r>
            <a:r>
              <a:rPr lang="en-GB" i="1" noProof="0" dirty="0"/>
              <a:t>Culinary and Food Service Operations Management for Industry 5.0. </a:t>
            </a:r>
            <a:r>
              <a:rPr lang="en-GB" noProof="0" dirty="0"/>
              <a:t>Goodfellow Publishers</a:t>
            </a:r>
            <a:endParaRPr lang="en-GB" noProof="0" dirty="0">
              <a:latin typeface="Gill Sans MT" panose="020B0502020104020203" pitchFamily="34" charset="0"/>
            </a:endParaRPr>
          </a:p>
        </p:txBody>
      </p:sp>
    </p:spTree>
    <p:extLst>
      <p:ext uri="{BB962C8B-B14F-4D97-AF65-F5344CB8AC3E}">
        <p14:creationId xmlns:p14="http://schemas.microsoft.com/office/powerpoint/2010/main" val="2985206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BA22A-501A-EA96-A491-F3F1550737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7C1538-3697-E5AB-D989-00CFD9E2B1AA}"/>
              </a:ext>
            </a:extLst>
          </p:cNvPr>
          <p:cNvSpPr>
            <a:spLocks noGrp="1"/>
          </p:cNvSpPr>
          <p:nvPr>
            <p:ph type="title"/>
          </p:nvPr>
        </p:nvSpPr>
        <p:spPr/>
        <p:txBody>
          <a:bodyPr/>
          <a:lstStyle/>
          <a:p>
            <a:r>
              <a:rPr lang="en-GB" dirty="0"/>
              <a:t>AR, VR and XR and food service</a:t>
            </a:r>
          </a:p>
        </p:txBody>
      </p:sp>
      <p:sp>
        <p:nvSpPr>
          <p:cNvPr id="3" name="Content Placeholder 2">
            <a:extLst>
              <a:ext uri="{FF2B5EF4-FFF2-40B4-BE49-F238E27FC236}">
                <a16:creationId xmlns:a16="http://schemas.microsoft.com/office/drawing/2014/main" id="{4A3AEAE7-A324-6D49-0851-07C5EDA66BEE}"/>
              </a:ext>
            </a:extLst>
          </p:cNvPr>
          <p:cNvSpPr>
            <a:spLocks noGrp="1"/>
          </p:cNvSpPr>
          <p:nvPr>
            <p:ph idx="1"/>
          </p:nvPr>
        </p:nvSpPr>
        <p:spPr>
          <a:xfrm>
            <a:off x="838200" y="1825625"/>
            <a:ext cx="9258300" cy="4351338"/>
          </a:xfrm>
        </p:spPr>
        <p:txBody>
          <a:bodyPr>
            <a:normAutofit/>
          </a:bodyPr>
          <a:lstStyle/>
          <a:p>
            <a:pPr>
              <a:buFont typeface="Wingdings" panose="05000000000000000000" pitchFamily="2" charset="2"/>
              <a:buChar char="§"/>
            </a:pPr>
            <a:r>
              <a:rPr lang="en-GB" sz="2400" dirty="0"/>
              <a:t>AR, VR and Extended Reality (XR) are immersive technologies transforming how people interact with digital and physical environments</a:t>
            </a:r>
          </a:p>
          <a:p>
            <a:pPr>
              <a:buFont typeface="Wingdings" panose="05000000000000000000" pitchFamily="2" charset="2"/>
              <a:buChar char="§"/>
            </a:pPr>
            <a:endParaRPr lang="en-GB" sz="2400" dirty="0"/>
          </a:p>
          <a:p>
            <a:pPr>
              <a:buFont typeface="Wingdings" panose="05000000000000000000" pitchFamily="2" charset="2"/>
              <a:buChar char="§"/>
            </a:pPr>
            <a:r>
              <a:rPr lang="en-GB" sz="2400" dirty="0"/>
              <a:t>Augmented Reality (AR) and Virtual Reality (VR) are transforming the food service industry by:</a:t>
            </a:r>
          </a:p>
          <a:p>
            <a:pPr lvl="1">
              <a:buFont typeface="Wingdings" panose="05000000000000000000" pitchFamily="2" charset="2"/>
              <a:buChar char="§"/>
            </a:pPr>
            <a:r>
              <a:rPr lang="en-GB" dirty="0"/>
              <a:t>Enhancing customer experiences</a:t>
            </a:r>
          </a:p>
          <a:p>
            <a:pPr lvl="1">
              <a:buFont typeface="Wingdings" panose="05000000000000000000" pitchFamily="2" charset="2"/>
              <a:buChar char="§"/>
            </a:pPr>
            <a:r>
              <a:rPr lang="en-GB" dirty="0"/>
              <a:t>Streamlining operations, and</a:t>
            </a:r>
          </a:p>
          <a:p>
            <a:pPr lvl="1">
              <a:buFont typeface="Wingdings" panose="05000000000000000000" pitchFamily="2" charset="2"/>
              <a:buChar char="§"/>
            </a:pPr>
            <a:r>
              <a:rPr lang="en-GB" dirty="0"/>
              <a:t>Improving employee training</a:t>
            </a:r>
          </a:p>
          <a:p>
            <a:pPr>
              <a:buFont typeface="Wingdings" panose="05000000000000000000" pitchFamily="2" charset="2"/>
              <a:buChar char="§"/>
            </a:pPr>
            <a:endParaRPr lang="en-GB" sz="2400" dirty="0"/>
          </a:p>
          <a:p>
            <a:endParaRPr lang="en-GB" sz="2400" dirty="0"/>
          </a:p>
        </p:txBody>
      </p:sp>
      <p:sp>
        <p:nvSpPr>
          <p:cNvPr id="4" name="Footer Placeholder 3">
            <a:extLst>
              <a:ext uri="{FF2B5EF4-FFF2-40B4-BE49-F238E27FC236}">
                <a16:creationId xmlns:a16="http://schemas.microsoft.com/office/drawing/2014/main" id="{DB64B08C-CDA7-D384-0B61-F60989C40A95}"/>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460982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E7D83-E7B0-F7F4-A74B-158B49BA31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486EF5-F731-F89C-90BD-F2CE32F99C3B}"/>
              </a:ext>
            </a:extLst>
          </p:cNvPr>
          <p:cNvSpPr>
            <a:spLocks noGrp="1"/>
          </p:cNvSpPr>
          <p:nvPr>
            <p:ph type="title"/>
          </p:nvPr>
        </p:nvSpPr>
        <p:spPr/>
        <p:txBody>
          <a:bodyPr/>
          <a:lstStyle/>
          <a:p>
            <a:r>
              <a:rPr lang="en-GB" dirty="0"/>
              <a:t>Challenges</a:t>
            </a:r>
          </a:p>
        </p:txBody>
      </p:sp>
      <p:sp>
        <p:nvSpPr>
          <p:cNvPr id="3" name="Content Placeholder 2">
            <a:extLst>
              <a:ext uri="{FF2B5EF4-FFF2-40B4-BE49-F238E27FC236}">
                <a16:creationId xmlns:a16="http://schemas.microsoft.com/office/drawing/2014/main" id="{3B5227D1-1263-9C2C-E448-BC79CE05A447}"/>
              </a:ext>
            </a:extLst>
          </p:cNvPr>
          <p:cNvSpPr>
            <a:spLocks noGrp="1"/>
          </p:cNvSpPr>
          <p:nvPr>
            <p:ph idx="1"/>
          </p:nvPr>
        </p:nvSpPr>
        <p:spPr>
          <a:xfrm>
            <a:off x="838200" y="1877487"/>
            <a:ext cx="8942614" cy="4351338"/>
          </a:xfrm>
        </p:spPr>
        <p:txBody>
          <a:bodyPr>
            <a:normAutofit/>
          </a:bodyPr>
          <a:lstStyle/>
          <a:p>
            <a:pPr>
              <a:buFont typeface="Wingdings" panose="05000000000000000000" pitchFamily="2" charset="2"/>
              <a:buChar char="§"/>
            </a:pPr>
            <a:r>
              <a:rPr lang="en-GB" sz="2400" dirty="0"/>
              <a:t>High implementation costs, the need for specialised hardware, and consumer reluctance to adopt unfamiliar technology</a:t>
            </a:r>
          </a:p>
          <a:p>
            <a:pPr>
              <a:buFont typeface="Wingdings" panose="05000000000000000000" pitchFamily="2" charset="2"/>
              <a:buChar char="§"/>
            </a:pPr>
            <a:r>
              <a:rPr lang="en-GB" sz="2400" dirty="0"/>
              <a:t>However, as smartphones with AR capabilities become ubiquitous and VR headsets grow more affordable, adoption is expected to rise. Future trends may include:</a:t>
            </a:r>
          </a:p>
          <a:p>
            <a:pPr lvl="1">
              <a:buFont typeface="Wingdings" panose="05000000000000000000" pitchFamily="2" charset="2"/>
              <a:buChar char="§"/>
            </a:pPr>
            <a:r>
              <a:rPr lang="en-GB" dirty="0"/>
              <a:t>AI-powered AR menus that recommend dishes based on dietary preferences</a:t>
            </a:r>
          </a:p>
          <a:p>
            <a:pPr lvl="1">
              <a:buFont typeface="Wingdings" panose="05000000000000000000" pitchFamily="2" charset="2"/>
              <a:buChar char="§"/>
            </a:pPr>
            <a:r>
              <a:rPr lang="en-GB" dirty="0"/>
              <a:t>VR dark kitchens, allowing chefs to design and test virtual restaurants before real-world launch</a:t>
            </a:r>
          </a:p>
          <a:p>
            <a:pPr lvl="1">
              <a:buFont typeface="Wingdings" panose="05000000000000000000" pitchFamily="2" charset="2"/>
              <a:buChar char="§"/>
            </a:pPr>
            <a:r>
              <a:rPr lang="en-GB" dirty="0"/>
              <a:t>Holographic chefs guiding customers through AR cooking classes at home</a:t>
            </a:r>
          </a:p>
        </p:txBody>
      </p:sp>
      <p:sp>
        <p:nvSpPr>
          <p:cNvPr id="4" name="Footer Placeholder 3">
            <a:extLst>
              <a:ext uri="{FF2B5EF4-FFF2-40B4-BE49-F238E27FC236}">
                <a16:creationId xmlns:a16="http://schemas.microsoft.com/office/drawing/2014/main" id="{E0284BC1-A32B-B0BE-34CA-9552E10A7BE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84810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96B01-E692-7965-B5C0-5607D24A49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32B9D4-B4E7-52F8-1B52-C4CA1D896C29}"/>
              </a:ext>
            </a:extLst>
          </p:cNvPr>
          <p:cNvSpPr>
            <a:spLocks noGrp="1"/>
          </p:cNvSpPr>
          <p:nvPr>
            <p:ph type="title"/>
          </p:nvPr>
        </p:nvSpPr>
        <p:spPr/>
        <p:txBody>
          <a:bodyPr/>
          <a:lstStyle/>
          <a:p>
            <a:r>
              <a:rPr lang="en-GB" dirty="0"/>
              <a:t>Challenges </a:t>
            </a:r>
            <a:r>
              <a:rPr lang="en-GB" sz="2000" dirty="0"/>
              <a:t>(cont`d)</a:t>
            </a:r>
          </a:p>
        </p:txBody>
      </p:sp>
      <p:sp>
        <p:nvSpPr>
          <p:cNvPr id="3" name="Content Placeholder 2">
            <a:extLst>
              <a:ext uri="{FF2B5EF4-FFF2-40B4-BE49-F238E27FC236}">
                <a16:creationId xmlns:a16="http://schemas.microsoft.com/office/drawing/2014/main" id="{819FE949-8290-6395-22CD-984AA43B81AB}"/>
              </a:ext>
            </a:extLst>
          </p:cNvPr>
          <p:cNvSpPr>
            <a:spLocks noGrp="1"/>
          </p:cNvSpPr>
          <p:nvPr>
            <p:ph idx="1"/>
          </p:nvPr>
        </p:nvSpPr>
        <p:spPr>
          <a:xfrm>
            <a:off x="838200" y="1825625"/>
            <a:ext cx="9735414" cy="4351338"/>
          </a:xfrm>
        </p:spPr>
        <p:txBody>
          <a:bodyPr>
            <a:normAutofit fontScale="92500" lnSpcReduction="10000"/>
          </a:bodyPr>
          <a:lstStyle/>
          <a:p>
            <a:pPr>
              <a:buFont typeface="Wingdings" panose="05000000000000000000" pitchFamily="2" charset="2"/>
              <a:buChar char="§"/>
            </a:pPr>
            <a:r>
              <a:rPr lang="en-GB" sz="2600" dirty="0"/>
              <a:t>Extended Reality (XR) is revolutionising the food service industry </a:t>
            </a:r>
          </a:p>
          <a:p>
            <a:pPr>
              <a:buFont typeface="Wingdings" panose="05000000000000000000" pitchFamily="2" charset="2"/>
              <a:buChar char="§"/>
            </a:pPr>
            <a:r>
              <a:rPr lang="en-GB" sz="2600" dirty="0"/>
              <a:t>From virtual kitchen simulations to augmented dining experiences, XR is breaking traditional boundaries in food service operations</a:t>
            </a:r>
          </a:p>
          <a:p>
            <a:pPr>
              <a:buFont typeface="Wingdings" panose="05000000000000000000" pitchFamily="2" charset="2"/>
              <a:buChar char="§"/>
            </a:pPr>
            <a:r>
              <a:rPr lang="en-GB" sz="2600" dirty="0"/>
              <a:t>The industry is seeing significant changes with the use of VR and sensory dining experiences blended with science</a:t>
            </a:r>
          </a:p>
          <a:p>
            <a:pPr>
              <a:buFont typeface="Wingdings" panose="05000000000000000000" pitchFamily="2" charset="2"/>
              <a:buChar char="§"/>
            </a:pPr>
            <a:r>
              <a:rPr lang="en-GB" sz="2600" dirty="0"/>
              <a:t>Although in early stages these experiences have caused debates around the use of technologies. While promising, XR adoption faces several hurdles:</a:t>
            </a:r>
          </a:p>
          <a:p>
            <a:pPr lvl="1">
              <a:buFont typeface="Wingdings" panose="05000000000000000000" pitchFamily="2" charset="2"/>
              <a:buChar char="§"/>
            </a:pPr>
            <a:r>
              <a:rPr lang="en-GB" sz="2600" dirty="0"/>
              <a:t>High initial technology costs</a:t>
            </a:r>
          </a:p>
          <a:p>
            <a:pPr lvl="1">
              <a:buFont typeface="Wingdings" panose="05000000000000000000" pitchFamily="2" charset="2"/>
              <a:buChar char="§"/>
            </a:pPr>
            <a:r>
              <a:rPr lang="en-GB" sz="2600" dirty="0"/>
              <a:t>Need for specialised technical expertise</a:t>
            </a:r>
          </a:p>
          <a:p>
            <a:pPr lvl="1">
              <a:buFont typeface="Wingdings" panose="05000000000000000000" pitchFamily="2" charset="2"/>
              <a:buChar char="§"/>
            </a:pPr>
            <a:r>
              <a:rPr lang="en-GB" sz="2600" dirty="0"/>
              <a:t>Potential customer reluctance to adopt unfamiliar tech</a:t>
            </a:r>
          </a:p>
          <a:p>
            <a:pPr lvl="1">
              <a:buFont typeface="Wingdings" panose="05000000000000000000" pitchFamily="2" charset="2"/>
              <a:buChar char="§"/>
            </a:pPr>
            <a:r>
              <a:rPr lang="en-GB" sz="2600" dirty="0"/>
              <a:t>Hardware limitations (battery life, comfort, etc.)</a:t>
            </a:r>
          </a:p>
          <a:p>
            <a:pPr lvl="1">
              <a:buFont typeface="Wingdings" panose="05000000000000000000" pitchFamily="2" charset="2"/>
              <a:buChar char="§"/>
            </a:pPr>
            <a:r>
              <a:rPr lang="en-GB" sz="2600" dirty="0"/>
              <a:t>Integration with existing POS and kitchen systems</a:t>
            </a:r>
          </a:p>
          <a:p>
            <a:endParaRPr lang="en-GB" dirty="0"/>
          </a:p>
          <a:p>
            <a:endParaRPr lang="en-GB" dirty="0"/>
          </a:p>
        </p:txBody>
      </p:sp>
      <p:sp>
        <p:nvSpPr>
          <p:cNvPr id="4" name="Footer Placeholder 3">
            <a:extLst>
              <a:ext uri="{FF2B5EF4-FFF2-40B4-BE49-F238E27FC236}">
                <a16:creationId xmlns:a16="http://schemas.microsoft.com/office/drawing/2014/main" id="{0E568AC4-ECCE-9F16-18EF-12898B76F5FC}"/>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813858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7074F-E6C5-42DA-59CF-6219099DA1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788D09-B78A-B071-7915-C55C299EA57C}"/>
              </a:ext>
            </a:extLst>
          </p:cNvPr>
          <p:cNvSpPr>
            <a:spLocks noGrp="1"/>
          </p:cNvSpPr>
          <p:nvPr>
            <p:ph type="title"/>
          </p:nvPr>
        </p:nvSpPr>
        <p:spPr/>
        <p:txBody>
          <a:bodyPr/>
          <a:lstStyle/>
          <a:p>
            <a:r>
              <a:rPr lang="en-GB" dirty="0"/>
              <a:t>Ethics within AR, VR and XR use</a:t>
            </a:r>
          </a:p>
        </p:txBody>
      </p:sp>
      <p:sp>
        <p:nvSpPr>
          <p:cNvPr id="3" name="Content Placeholder 2">
            <a:extLst>
              <a:ext uri="{FF2B5EF4-FFF2-40B4-BE49-F238E27FC236}">
                <a16:creationId xmlns:a16="http://schemas.microsoft.com/office/drawing/2014/main" id="{F01D72C5-A734-78CB-38FB-EB2B477D1A65}"/>
              </a:ext>
            </a:extLst>
          </p:cNvPr>
          <p:cNvSpPr>
            <a:spLocks noGrp="1"/>
          </p:cNvSpPr>
          <p:nvPr>
            <p:ph idx="1"/>
          </p:nvPr>
        </p:nvSpPr>
        <p:spPr>
          <a:xfrm>
            <a:off x="838200" y="1825625"/>
            <a:ext cx="9600446" cy="4351338"/>
          </a:xfrm>
        </p:spPr>
        <p:txBody>
          <a:bodyPr>
            <a:normAutofit/>
          </a:bodyPr>
          <a:lstStyle/>
          <a:p>
            <a:pPr>
              <a:buFont typeface="Wingdings" panose="05000000000000000000" pitchFamily="2" charset="2"/>
              <a:buChar char="§"/>
            </a:pPr>
            <a:r>
              <a:rPr lang="en-GB" sz="2400" dirty="0"/>
              <a:t>Guests may be uncomfortable with the collection of personal data through these new technologies, and it is crucial to establish trust </a:t>
            </a:r>
          </a:p>
          <a:p>
            <a:pPr>
              <a:buFont typeface="Wingdings" panose="05000000000000000000" pitchFamily="2" charset="2"/>
              <a:buChar char="§"/>
            </a:pPr>
            <a:r>
              <a:rPr lang="en-GB" sz="2400" dirty="0"/>
              <a:t>The potential for data breaches and the ethical responsibility of hospitality businesses to protect guest data ensures the importance for the organisation to consider:</a:t>
            </a:r>
          </a:p>
          <a:p>
            <a:pPr lvl="1">
              <a:buFont typeface="Wingdings" panose="05000000000000000000" pitchFamily="2" charset="2"/>
              <a:buChar char="§"/>
            </a:pPr>
            <a:r>
              <a:rPr lang="en-GB" b="1" dirty="0"/>
              <a:t>Informed consent</a:t>
            </a:r>
          </a:p>
          <a:p>
            <a:pPr lvl="1">
              <a:buFont typeface="Wingdings" panose="05000000000000000000" pitchFamily="2" charset="2"/>
              <a:buChar char="§"/>
            </a:pPr>
            <a:r>
              <a:rPr lang="en-GB" b="1" dirty="0"/>
              <a:t>Social impact</a:t>
            </a:r>
          </a:p>
          <a:p>
            <a:pPr lvl="1">
              <a:buFont typeface="Wingdings" panose="05000000000000000000" pitchFamily="2" charset="2"/>
              <a:buChar char="§"/>
            </a:pPr>
            <a:r>
              <a:rPr lang="en-GB" b="1" dirty="0"/>
              <a:t>Accessibility and inclusivity</a:t>
            </a:r>
          </a:p>
          <a:p>
            <a:pPr lvl="1">
              <a:buFont typeface="Wingdings" panose="05000000000000000000" pitchFamily="2" charset="2"/>
              <a:buChar char="§"/>
            </a:pPr>
            <a:r>
              <a:rPr lang="en-GB" b="1" dirty="0"/>
              <a:t>Cyber sickness</a:t>
            </a:r>
            <a:endParaRPr lang="en-GB" dirty="0"/>
          </a:p>
        </p:txBody>
      </p:sp>
      <p:sp>
        <p:nvSpPr>
          <p:cNvPr id="4" name="Footer Placeholder 3">
            <a:extLst>
              <a:ext uri="{FF2B5EF4-FFF2-40B4-BE49-F238E27FC236}">
                <a16:creationId xmlns:a16="http://schemas.microsoft.com/office/drawing/2014/main" id="{7B28C9FB-E253-A4E7-2018-68B373D55376}"/>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312418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3E214-78D2-7EA1-7907-A7B4380C4F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5BC624-73BB-720D-75D5-78BFEF1AF2E2}"/>
              </a:ext>
            </a:extLst>
          </p:cNvPr>
          <p:cNvSpPr>
            <a:spLocks noGrp="1"/>
          </p:cNvSpPr>
          <p:nvPr>
            <p:ph type="title"/>
          </p:nvPr>
        </p:nvSpPr>
        <p:spPr/>
        <p:txBody>
          <a:bodyPr/>
          <a:lstStyle/>
          <a:p>
            <a:r>
              <a:rPr lang="en-GB" dirty="0"/>
              <a:t>The IoT: Applications in food businesses</a:t>
            </a:r>
          </a:p>
        </p:txBody>
      </p:sp>
      <p:sp>
        <p:nvSpPr>
          <p:cNvPr id="3" name="Content Placeholder 2">
            <a:extLst>
              <a:ext uri="{FF2B5EF4-FFF2-40B4-BE49-F238E27FC236}">
                <a16:creationId xmlns:a16="http://schemas.microsoft.com/office/drawing/2014/main" id="{E251B51C-AEDE-A3CD-8041-FF478B158648}"/>
              </a:ext>
            </a:extLst>
          </p:cNvPr>
          <p:cNvSpPr>
            <a:spLocks noGrp="1"/>
          </p:cNvSpPr>
          <p:nvPr>
            <p:ph idx="1"/>
          </p:nvPr>
        </p:nvSpPr>
        <p:spPr>
          <a:xfrm>
            <a:off x="838200" y="1825625"/>
            <a:ext cx="8828314" cy="4351338"/>
          </a:xfrm>
        </p:spPr>
        <p:txBody>
          <a:bodyPr>
            <a:normAutofit/>
          </a:bodyPr>
          <a:lstStyle/>
          <a:p>
            <a:pPr>
              <a:buFont typeface="Wingdings" panose="05000000000000000000" pitchFamily="2" charset="2"/>
              <a:buChar char="§"/>
            </a:pPr>
            <a:r>
              <a:rPr lang="en-GB" sz="2400" dirty="0"/>
              <a:t>The Internet of Things (IoT) refers to the network of interconnected physical devices that  collect, share, and exchange data through the internet </a:t>
            </a:r>
          </a:p>
          <a:p>
            <a:pPr>
              <a:buFont typeface="Wingdings" panose="05000000000000000000" pitchFamily="2" charset="2"/>
              <a:buChar char="§"/>
            </a:pPr>
            <a:r>
              <a:rPr lang="en-GB" sz="2400" dirty="0"/>
              <a:t>Devices, which include sensors, appliances, vehicles, and machinery, are embedded with software and technology that enable them to communicate without direct human intervention </a:t>
            </a:r>
          </a:p>
          <a:p>
            <a:pPr>
              <a:buFont typeface="Wingdings" panose="05000000000000000000" pitchFamily="2" charset="2"/>
              <a:buChar char="§"/>
            </a:pPr>
            <a:r>
              <a:rPr lang="en-GB" sz="2400" dirty="0"/>
              <a:t>IoT is to create a smarter, more responsive environment where data-driven insights can optimise operations, improve services, and enhance decision-making processes </a:t>
            </a:r>
          </a:p>
        </p:txBody>
      </p:sp>
      <p:sp>
        <p:nvSpPr>
          <p:cNvPr id="4" name="Footer Placeholder 3">
            <a:extLst>
              <a:ext uri="{FF2B5EF4-FFF2-40B4-BE49-F238E27FC236}">
                <a16:creationId xmlns:a16="http://schemas.microsoft.com/office/drawing/2014/main" id="{BE0DDE60-7932-892C-5375-ED211216E4F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897216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1801C4-81C8-A65A-6803-C846F27BAB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A1B133-5472-FE5E-755D-BEFA836410DB}"/>
              </a:ext>
            </a:extLst>
          </p:cNvPr>
          <p:cNvSpPr>
            <a:spLocks noGrp="1"/>
          </p:cNvSpPr>
          <p:nvPr>
            <p:ph type="title"/>
          </p:nvPr>
        </p:nvSpPr>
        <p:spPr/>
        <p:txBody>
          <a:bodyPr/>
          <a:lstStyle/>
          <a:p>
            <a:r>
              <a:rPr lang="en-GB" dirty="0"/>
              <a:t>The IoT: Applications in food businesses </a:t>
            </a:r>
            <a:r>
              <a:rPr lang="en-GB" sz="2000" dirty="0"/>
              <a:t>(Cont’d)</a:t>
            </a:r>
          </a:p>
        </p:txBody>
      </p:sp>
      <p:sp>
        <p:nvSpPr>
          <p:cNvPr id="3" name="Content Placeholder 2">
            <a:extLst>
              <a:ext uri="{FF2B5EF4-FFF2-40B4-BE49-F238E27FC236}">
                <a16:creationId xmlns:a16="http://schemas.microsoft.com/office/drawing/2014/main" id="{9FCE1729-030E-6767-274C-F1E7C2D39083}"/>
              </a:ext>
            </a:extLst>
          </p:cNvPr>
          <p:cNvSpPr>
            <a:spLocks noGrp="1"/>
          </p:cNvSpPr>
          <p:nvPr>
            <p:ph idx="1"/>
          </p:nvPr>
        </p:nvSpPr>
        <p:spPr>
          <a:xfrm>
            <a:off x="838200" y="1825625"/>
            <a:ext cx="8828314" cy="4351338"/>
          </a:xfrm>
        </p:spPr>
        <p:txBody>
          <a:bodyPr>
            <a:normAutofit/>
          </a:bodyPr>
          <a:lstStyle/>
          <a:p>
            <a:pPr>
              <a:buFont typeface="Wingdings" panose="05000000000000000000" pitchFamily="2" charset="2"/>
              <a:buChar char="§"/>
            </a:pPr>
            <a:r>
              <a:rPr lang="en-GB" sz="2400" dirty="0"/>
              <a:t>The importance of IoT lies in its ability to automate and streamline complex processes, provide real-time data, and support proactive decision-making </a:t>
            </a:r>
          </a:p>
          <a:p>
            <a:pPr>
              <a:buFont typeface="Wingdings" panose="05000000000000000000" pitchFamily="2" charset="2"/>
              <a:buChar char="§"/>
            </a:pPr>
            <a:r>
              <a:rPr lang="en-GB" sz="2400" dirty="0"/>
              <a:t>IoT is transforming operations by improving efficiency, reducing costs, and enabling predictive maintenance</a:t>
            </a:r>
          </a:p>
          <a:p>
            <a:pPr>
              <a:buFont typeface="Wingdings" panose="05000000000000000000" pitchFamily="2" charset="2"/>
              <a:buChar char="§"/>
            </a:pPr>
            <a:r>
              <a:rPr lang="en-GB" sz="2400" dirty="0"/>
              <a:t>By integrating physical systems with digital platforms, businesses can monitor operations remotely, detect faults before they escalate, and adjust workflows by data-driven analysis</a:t>
            </a:r>
          </a:p>
        </p:txBody>
      </p:sp>
      <p:sp>
        <p:nvSpPr>
          <p:cNvPr id="4" name="Footer Placeholder 3">
            <a:extLst>
              <a:ext uri="{FF2B5EF4-FFF2-40B4-BE49-F238E27FC236}">
                <a16:creationId xmlns:a16="http://schemas.microsoft.com/office/drawing/2014/main" id="{3862ABF3-78E9-42CF-32C1-C38AB0AAD7A0}"/>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567224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44E3F-9B55-C89F-89F9-4533175DB4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75E8CA-C55A-9CFE-6DAB-52C71C2AACFF}"/>
              </a:ext>
            </a:extLst>
          </p:cNvPr>
          <p:cNvSpPr>
            <a:spLocks noGrp="1"/>
          </p:cNvSpPr>
          <p:nvPr>
            <p:ph type="title"/>
          </p:nvPr>
        </p:nvSpPr>
        <p:spPr/>
        <p:txBody>
          <a:bodyPr/>
          <a:lstStyle/>
          <a:p>
            <a:r>
              <a:rPr lang="en-GB" dirty="0"/>
              <a:t>Robots and robotics</a:t>
            </a:r>
          </a:p>
        </p:txBody>
      </p:sp>
      <p:sp>
        <p:nvSpPr>
          <p:cNvPr id="3" name="Content Placeholder 2">
            <a:extLst>
              <a:ext uri="{FF2B5EF4-FFF2-40B4-BE49-F238E27FC236}">
                <a16:creationId xmlns:a16="http://schemas.microsoft.com/office/drawing/2014/main" id="{7925E732-334F-2ABF-98F8-EE9108301906}"/>
              </a:ext>
            </a:extLst>
          </p:cNvPr>
          <p:cNvSpPr>
            <a:spLocks noGrp="1"/>
          </p:cNvSpPr>
          <p:nvPr>
            <p:ph idx="1"/>
          </p:nvPr>
        </p:nvSpPr>
        <p:spPr>
          <a:xfrm>
            <a:off x="838200" y="1825625"/>
            <a:ext cx="9105900" cy="4351338"/>
          </a:xfrm>
        </p:spPr>
        <p:txBody>
          <a:bodyPr>
            <a:normAutofit/>
          </a:bodyPr>
          <a:lstStyle/>
          <a:p>
            <a:pPr>
              <a:buFont typeface="Wingdings" panose="05000000000000000000" pitchFamily="2" charset="2"/>
              <a:buChar char="§"/>
            </a:pPr>
            <a:r>
              <a:rPr lang="en-GB" sz="2400" dirty="0"/>
              <a:t>Robots have been adopted in restaurants where contactless service became essential</a:t>
            </a:r>
          </a:p>
          <a:p>
            <a:pPr>
              <a:buFont typeface="Wingdings" panose="05000000000000000000" pitchFamily="2" charset="2"/>
              <a:buChar char="§"/>
            </a:pPr>
            <a:r>
              <a:rPr lang="en-GB" sz="2400" dirty="0"/>
              <a:t>Enhance service efficiency by performing repetitive or physically demanding tasks, allowing human staff to focus on personalised, high-value interactions</a:t>
            </a:r>
          </a:p>
          <a:p>
            <a:pPr>
              <a:buFont typeface="Wingdings" panose="05000000000000000000" pitchFamily="2" charset="2"/>
              <a:buChar char="§"/>
            </a:pPr>
            <a:r>
              <a:rPr lang="en-GB" sz="2400" dirty="0"/>
              <a:t>Contribute to operational consistency, ensuring that services such as order delivery or cleaning are conducted reliably and on time</a:t>
            </a:r>
          </a:p>
          <a:p>
            <a:pPr>
              <a:buFont typeface="Wingdings" panose="05000000000000000000" pitchFamily="2" charset="2"/>
              <a:buChar char="§"/>
            </a:pPr>
            <a:r>
              <a:rPr lang="en-GB" sz="2400" dirty="0"/>
              <a:t>Support branding and marketing efforts, attracting customers intrigued by the novelty of robotic services</a:t>
            </a:r>
          </a:p>
        </p:txBody>
      </p:sp>
      <p:sp>
        <p:nvSpPr>
          <p:cNvPr id="4" name="Footer Placeholder 3">
            <a:extLst>
              <a:ext uri="{FF2B5EF4-FFF2-40B4-BE49-F238E27FC236}">
                <a16:creationId xmlns:a16="http://schemas.microsoft.com/office/drawing/2014/main" id="{32A44E65-28AD-24F0-AF8E-3160DBECDBAF}"/>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9360890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301CB-0180-B9AE-FC68-17F5E55FE0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18932-5E49-563A-A326-623312BE96F2}"/>
              </a:ext>
            </a:extLst>
          </p:cNvPr>
          <p:cNvSpPr>
            <a:spLocks noGrp="1"/>
          </p:cNvSpPr>
          <p:nvPr>
            <p:ph type="title"/>
          </p:nvPr>
        </p:nvSpPr>
        <p:spPr/>
        <p:txBody>
          <a:bodyPr/>
          <a:lstStyle/>
          <a:p>
            <a:r>
              <a:rPr lang="en-GB" dirty="0"/>
              <a:t>Current use of service robots in food service operations</a:t>
            </a:r>
          </a:p>
        </p:txBody>
      </p:sp>
      <p:sp>
        <p:nvSpPr>
          <p:cNvPr id="3" name="Content Placeholder 2">
            <a:extLst>
              <a:ext uri="{FF2B5EF4-FFF2-40B4-BE49-F238E27FC236}">
                <a16:creationId xmlns:a16="http://schemas.microsoft.com/office/drawing/2014/main" id="{2F1D6057-22DF-EAB8-64A3-3743882628CA}"/>
              </a:ext>
            </a:extLst>
          </p:cNvPr>
          <p:cNvSpPr>
            <a:spLocks noGrp="1"/>
          </p:cNvSpPr>
          <p:nvPr>
            <p:ph idx="1"/>
          </p:nvPr>
        </p:nvSpPr>
        <p:spPr/>
        <p:txBody>
          <a:bodyPr>
            <a:normAutofit/>
          </a:bodyPr>
          <a:lstStyle/>
          <a:p>
            <a:pPr>
              <a:buFont typeface="Wingdings" panose="05000000000000000000" pitchFamily="2" charset="2"/>
              <a:buChar char="§"/>
            </a:pPr>
            <a:r>
              <a:rPr lang="en-GB" sz="2400" dirty="0"/>
              <a:t>System based and capable of autonomous interaction and communication within the human environment</a:t>
            </a:r>
          </a:p>
          <a:p>
            <a:pPr>
              <a:buFont typeface="Wingdings" panose="05000000000000000000" pitchFamily="2" charset="2"/>
              <a:buChar char="§"/>
            </a:pPr>
            <a:r>
              <a:rPr lang="en-GB" sz="2400" dirty="0"/>
              <a:t>Make decisions based on the data they receive through sensors and repetition of tasks</a:t>
            </a:r>
          </a:p>
          <a:p>
            <a:pPr>
              <a:buFont typeface="Wingdings" panose="05000000000000000000" pitchFamily="2" charset="2"/>
              <a:buChar char="§"/>
            </a:pPr>
            <a:r>
              <a:rPr lang="en-GB" sz="2400" dirty="0"/>
              <a:t>Service robots based on automated systems can interact and provide services with customer groups</a:t>
            </a:r>
          </a:p>
          <a:p>
            <a:pPr marL="0" indent="0">
              <a:buNone/>
            </a:pPr>
            <a:endParaRPr lang="en-GB" dirty="0"/>
          </a:p>
          <a:p>
            <a:endParaRPr lang="en-GB" dirty="0"/>
          </a:p>
        </p:txBody>
      </p:sp>
      <p:sp>
        <p:nvSpPr>
          <p:cNvPr id="4" name="Footer Placeholder 3">
            <a:extLst>
              <a:ext uri="{FF2B5EF4-FFF2-40B4-BE49-F238E27FC236}">
                <a16:creationId xmlns:a16="http://schemas.microsoft.com/office/drawing/2014/main" id="{513FB267-C834-718F-2C78-5260F71294E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6510754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3CD01-EDF6-0D0C-66F4-10F7FB97E3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57616C-70BC-8662-66C7-025458E2E0A5}"/>
              </a:ext>
            </a:extLst>
          </p:cNvPr>
          <p:cNvSpPr>
            <a:spLocks noGrp="1"/>
          </p:cNvSpPr>
          <p:nvPr>
            <p:ph type="title"/>
          </p:nvPr>
        </p:nvSpPr>
        <p:spPr/>
        <p:txBody>
          <a:bodyPr/>
          <a:lstStyle/>
          <a:p>
            <a:r>
              <a:rPr lang="en-GB" dirty="0"/>
              <a:t>Current use of service robots in food service operations </a:t>
            </a:r>
            <a:r>
              <a:rPr lang="en-GB" sz="2000" dirty="0"/>
              <a:t>(cont’d)</a:t>
            </a:r>
          </a:p>
        </p:txBody>
      </p:sp>
      <p:sp>
        <p:nvSpPr>
          <p:cNvPr id="3" name="Content Placeholder 2">
            <a:extLst>
              <a:ext uri="{FF2B5EF4-FFF2-40B4-BE49-F238E27FC236}">
                <a16:creationId xmlns:a16="http://schemas.microsoft.com/office/drawing/2014/main" id="{172CFBCC-8A9A-9B3D-826A-006742E682B4}"/>
              </a:ext>
            </a:extLst>
          </p:cNvPr>
          <p:cNvSpPr>
            <a:spLocks noGrp="1"/>
          </p:cNvSpPr>
          <p:nvPr>
            <p:ph idx="1"/>
          </p:nvPr>
        </p:nvSpPr>
        <p:spPr/>
        <p:txBody>
          <a:bodyPr>
            <a:normAutofit/>
          </a:bodyPr>
          <a:lstStyle/>
          <a:p>
            <a:pPr>
              <a:buFont typeface="Wingdings" panose="05000000000000000000" pitchFamily="2" charset="2"/>
              <a:buChar char="§"/>
            </a:pPr>
            <a:r>
              <a:rPr lang="en-GB" sz="2400" dirty="0"/>
              <a:t>Service robots are expected to become assets to the hospitality sector across:</a:t>
            </a:r>
          </a:p>
          <a:p>
            <a:pPr lvl="1">
              <a:buFont typeface="Wingdings" panose="05000000000000000000" pitchFamily="2" charset="2"/>
              <a:buChar char="§"/>
            </a:pPr>
            <a:r>
              <a:rPr lang="en-GB" dirty="0"/>
              <a:t>Customer Service</a:t>
            </a:r>
          </a:p>
          <a:p>
            <a:pPr lvl="1">
              <a:buFont typeface="Wingdings" panose="05000000000000000000" pitchFamily="2" charset="2"/>
              <a:buChar char="§"/>
            </a:pPr>
            <a:r>
              <a:rPr lang="en-GB" dirty="0"/>
              <a:t>Housekeeping</a:t>
            </a:r>
          </a:p>
          <a:p>
            <a:pPr lvl="1">
              <a:buFont typeface="Wingdings" panose="05000000000000000000" pitchFamily="2" charset="2"/>
              <a:buChar char="§"/>
            </a:pPr>
            <a:r>
              <a:rPr lang="en-GB" dirty="0"/>
              <a:t>Food and Beverage Service</a:t>
            </a:r>
          </a:p>
          <a:p>
            <a:pPr lvl="1">
              <a:buFont typeface="Wingdings" panose="05000000000000000000" pitchFamily="2" charset="2"/>
              <a:buChar char="§"/>
            </a:pPr>
            <a:r>
              <a:rPr lang="en-GB" dirty="0"/>
              <a:t>Food and Beverage production</a:t>
            </a:r>
          </a:p>
          <a:p>
            <a:pPr lvl="1">
              <a:buFont typeface="Wingdings" panose="05000000000000000000" pitchFamily="2" charset="2"/>
              <a:buChar char="§"/>
            </a:pPr>
            <a:r>
              <a:rPr lang="en-GB" dirty="0"/>
              <a:t>Room Service and Delivery</a:t>
            </a:r>
          </a:p>
          <a:p>
            <a:pPr lvl="1">
              <a:buFont typeface="Wingdings" panose="05000000000000000000" pitchFamily="2" charset="2"/>
              <a:buChar char="§"/>
            </a:pPr>
            <a:r>
              <a:rPr lang="en-GB" dirty="0"/>
              <a:t>Security and maintenance</a:t>
            </a:r>
          </a:p>
          <a:p>
            <a:pPr lvl="1">
              <a:buFont typeface="Wingdings" panose="05000000000000000000" pitchFamily="2" charset="2"/>
              <a:buChar char="§"/>
            </a:pPr>
            <a:r>
              <a:rPr lang="en-GB" dirty="0"/>
              <a:t>Robots as Service companions</a:t>
            </a:r>
          </a:p>
          <a:p>
            <a:pPr lvl="1">
              <a:buFont typeface="Wingdings" panose="05000000000000000000" pitchFamily="2" charset="2"/>
              <a:buChar char="§"/>
            </a:pPr>
            <a:r>
              <a:rPr lang="en-GB" dirty="0"/>
              <a:t>Personalised guest experience</a:t>
            </a:r>
          </a:p>
          <a:p>
            <a:pPr lvl="1">
              <a:buFont typeface="Wingdings" panose="05000000000000000000" pitchFamily="2" charset="2"/>
              <a:buChar char="§"/>
            </a:pPr>
            <a:r>
              <a:rPr lang="en-GB" dirty="0"/>
              <a:t>Robotics and sustainability</a:t>
            </a:r>
          </a:p>
          <a:p>
            <a:pPr marL="0" indent="0">
              <a:buNone/>
            </a:pPr>
            <a:endParaRPr lang="en-GB" dirty="0"/>
          </a:p>
          <a:p>
            <a:endParaRPr lang="en-GB" dirty="0"/>
          </a:p>
        </p:txBody>
      </p:sp>
      <p:sp>
        <p:nvSpPr>
          <p:cNvPr id="4" name="Footer Placeholder 3">
            <a:extLst>
              <a:ext uri="{FF2B5EF4-FFF2-40B4-BE49-F238E27FC236}">
                <a16:creationId xmlns:a16="http://schemas.microsoft.com/office/drawing/2014/main" id="{30E3B0DD-E6AD-4230-F2BC-2F8DE15345A8}"/>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124252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F8E275-8487-BC75-99BC-5747899CA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8C3021-5084-0CBC-38B1-A284C12B137C}"/>
              </a:ext>
            </a:extLst>
          </p:cNvPr>
          <p:cNvSpPr>
            <a:spLocks noGrp="1"/>
          </p:cNvSpPr>
          <p:nvPr>
            <p:ph type="title"/>
          </p:nvPr>
        </p:nvSpPr>
        <p:spPr/>
        <p:txBody>
          <a:bodyPr/>
          <a:lstStyle/>
          <a:p>
            <a:r>
              <a:rPr lang="en-GB" dirty="0"/>
              <a:t>Strategies for implementation</a:t>
            </a:r>
          </a:p>
        </p:txBody>
      </p:sp>
      <p:sp>
        <p:nvSpPr>
          <p:cNvPr id="3" name="Content Placeholder 2">
            <a:extLst>
              <a:ext uri="{FF2B5EF4-FFF2-40B4-BE49-F238E27FC236}">
                <a16:creationId xmlns:a16="http://schemas.microsoft.com/office/drawing/2014/main" id="{F0B76E53-4403-68AD-F61E-9928F6F0EE26}"/>
              </a:ext>
            </a:extLst>
          </p:cNvPr>
          <p:cNvSpPr>
            <a:spLocks noGrp="1"/>
          </p:cNvSpPr>
          <p:nvPr>
            <p:ph idx="1"/>
          </p:nvPr>
        </p:nvSpPr>
        <p:spPr>
          <a:xfrm>
            <a:off x="838200" y="1825625"/>
            <a:ext cx="9735414" cy="4351338"/>
          </a:xfrm>
        </p:spPr>
        <p:txBody>
          <a:bodyPr>
            <a:noAutofit/>
          </a:bodyPr>
          <a:lstStyle/>
          <a:p>
            <a:pPr algn="l">
              <a:lnSpc>
                <a:spcPct val="100000"/>
              </a:lnSpc>
              <a:spcBef>
                <a:spcPts val="300"/>
              </a:spcBef>
              <a:buFont typeface="Wingdings" panose="05000000000000000000" pitchFamily="2" charset="2"/>
              <a:buChar char="§"/>
            </a:pPr>
            <a:r>
              <a:rPr lang="en-GB" sz="2400" b="0" i="0" u="none" strike="noStrike" baseline="0" dirty="0"/>
              <a:t>Retraining human employees to work alongside robots, focusing on higher value tasks that require human empathy and creativity</a:t>
            </a:r>
          </a:p>
          <a:p>
            <a:pPr algn="l">
              <a:lnSpc>
                <a:spcPct val="100000"/>
              </a:lnSpc>
              <a:spcBef>
                <a:spcPts val="300"/>
              </a:spcBef>
              <a:buFont typeface="Wingdings" panose="05000000000000000000" pitchFamily="2" charset="2"/>
              <a:buChar char="§"/>
            </a:pPr>
            <a:r>
              <a:rPr lang="en-GB" sz="2400" b="0" i="0" u="none" strike="noStrike" baseline="0" dirty="0"/>
              <a:t>Product consistency, robotic arms prepare meals with precision.</a:t>
            </a:r>
          </a:p>
          <a:p>
            <a:pPr algn="l">
              <a:lnSpc>
                <a:spcPct val="100000"/>
              </a:lnSpc>
              <a:spcBef>
                <a:spcPts val="300"/>
              </a:spcBef>
              <a:buFont typeface="Wingdings" panose="05000000000000000000" pitchFamily="2" charset="2"/>
              <a:buChar char="§"/>
            </a:pPr>
            <a:r>
              <a:rPr lang="en-GB" sz="2400" b="0" i="0" u="none" strike="noStrike" baseline="0" dirty="0"/>
              <a:t>Solution to workforce issues; reduces labour costs and hours of work issues:</a:t>
            </a:r>
          </a:p>
          <a:p>
            <a:pPr lvl="1">
              <a:lnSpc>
                <a:spcPct val="100000"/>
              </a:lnSpc>
              <a:spcBef>
                <a:spcPts val="300"/>
              </a:spcBef>
              <a:buFont typeface="Wingdings" panose="05000000000000000000" pitchFamily="2" charset="2"/>
              <a:buChar char="§"/>
            </a:pPr>
            <a:r>
              <a:rPr lang="en-GB" b="0" i="0" u="none" strike="noStrike" baseline="0" dirty="0"/>
              <a:t>Enhances hygiene</a:t>
            </a:r>
          </a:p>
          <a:p>
            <a:pPr lvl="1">
              <a:lnSpc>
                <a:spcPct val="100000"/>
              </a:lnSpc>
              <a:spcBef>
                <a:spcPts val="300"/>
              </a:spcBef>
              <a:buFont typeface="Wingdings" panose="05000000000000000000" pitchFamily="2" charset="2"/>
              <a:buChar char="§"/>
            </a:pPr>
            <a:r>
              <a:rPr lang="en-GB" b="0" i="0" u="none" strike="noStrike" baseline="0" dirty="0"/>
              <a:t>Speed</a:t>
            </a:r>
          </a:p>
          <a:p>
            <a:pPr algn="l">
              <a:lnSpc>
                <a:spcPct val="100000"/>
              </a:lnSpc>
              <a:spcBef>
                <a:spcPts val="300"/>
              </a:spcBef>
              <a:buFont typeface="Wingdings" panose="05000000000000000000" pitchFamily="2" charset="2"/>
              <a:buChar char="§"/>
            </a:pPr>
            <a:r>
              <a:rPr lang="en-GB" sz="2400" b="0" i="0" u="none" strike="noStrike" baseline="0" dirty="0"/>
              <a:t>Enhanced guest experiences</a:t>
            </a:r>
            <a:endParaRPr lang="en-GB" sz="2400" dirty="0"/>
          </a:p>
          <a:p>
            <a:pPr algn="l">
              <a:lnSpc>
                <a:spcPct val="100000"/>
              </a:lnSpc>
              <a:spcBef>
                <a:spcPts val="300"/>
              </a:spcBef>
              <a:buFont typeface="Wingdings" panose="05000000000000000000" pitchFamily="2" charset="2"/>
              <a:buChar char="§"/>
            </a:pPr>
            <a:r>
              <a:rPr lang="en-GB" sz="2400" b="0" i="0" u="none" strike="noStrike" baseline="0" dirty="0"/>
              <a:t>Multiple intelligences and statistical data</a:t>
            </a:r>
          </a:p>
          <a:p>
            <a:pPr algn="l">
              <a:lnSpc>
                <a:spcPct val="100000"/>
              </a:lnSpc>
              <a:spcBef>
                <a:spcPts val="300"/>
              </a:spcBef>
              <a:buFont typeface="Wingdings" panose="05000000000000000000" pitchFamily="2" charset="2"/>
              <a:buChar char="§"/>
            </a:pPr>
            <a:r>
              <a:rPr lang="en-GB" sz="2400" b="0" i="0" u="none" strike="noStrike" baseline="0" dirty="0"/>
              <a:t>Speech recognition and multiple languages</a:t>
            </a:r>
          </a:p>
          <a:p>
            <a:pPr algn="l">
              <a:lnSpc>
                <a:spcPct val="100000"/>
              </a:lnSpc>
              <a:spcBef>
                <a:spcPts val="300"/>
              </a:spcBef>
              <a:buFont typeface="Wingdings" panose="05000000000000000000" pitchFamily="2" charset="2"/>
              <a:buChar char="§"/>
            </a:pPr>
            <a:r>
              <a:rPr lang="en-GB" sz="2400" b="0" i="0" u="none" strike="noStrike" baseline="0" dirty="0"/>
              <a:t> AI - Machine Learning, Automation of Tasks</a:t>
            </a:r>
            <a:endParaRPr lang="en-GB" sz="2400" dirty="0"/>
          </a:p>
        </p:txBody>
      </p:sp>
      <p:sp>
        <p:nvSpPr>
          <p:cNvPr id="4" name="Footer Placeholder 3">
            <a:extLst>
              <a:ext uri="{FF2B5EF4-FFF2-40B4-BE49-F238E27FC236}">
                <a16:creationId xmlns:a16="http://schemas.microsoft.com/office/drawing/2014/main" id="{300CBEFA-8A41-8CF5-89C1-0CAE3E3A90F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173854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D3838-B351-1F45-5988-C9528CC0A976}"/>
              </a:ext>
            </a:extLst>
          </p:cNvPr>
          <p:cNvSpPr>
            <a:spLocks noGrp="1"/>
          </p:cNvSpPr>
          <p:nvPr>
            <p:ph type="title"/>
          </p:nvPr>
        </p:nvSpPr>
        <p:spPr/>
        <p:txBody>
          <a:bodyPr/>
          <a:lstStyle/>
          <a:p>
            <a:r>
              <a:rPr lang="en-GB" dirty="0"/>
              <a:t>Chapter 6</a:t>
            </a:r>
          </a:p>
        </p:txBody>
      </p:sp>
      <p:sp>
        <p:nvSpPr>
          <p:cNvPr id="3" name="Content Placeholder 2">
            <a:extLst>
              <a:ext uri="{FF2B5EF4-FFF2-40B4-BE49-F238E27FC236}">
                <a16:creationId xmlns:a16="http://schemas.microsoft.com/office/drawing/2014/main" id="{F197DC96-1298-80F5-2234-EE629CADD436}"/>
              </a:ext>
            </a:extLst>
          </p:cNvPr>
          <p:cNvSpPr>
            <a:spLocks noGrp="1"/>
          </p:cNvSpPr>
          <p:nvPr>
            <p:ph idx="1"/>
          </p:nvPr>
        </p:nvSpPr>
        <p:spPr>
          <a:xfrm>
            <a:off x="838200" y="1825625"/>
            <a:ext cx="9580244" cy="4351338"/>
          </a:xfrm>
        </p:spPr>
        <p:txBody>
          <a:bodyPr>
            <a:normAutofit/>
          </a:bodyPr>
          <a:lstStyle/>
          <a:p>
            <a:pPr marL="0" indent="0">
              <a:buNone/>
            </a:pPr>
            <a:r>
              <a:rPr lang="en-GB" sz="2400" dirty="0"/>
              <a:t>Exploring how 21st century technological advancements can improve and enhance the culinary and food service operations efficiency and costs</a:t>
            </a:r>
          </a:p>
          <a:p>
            <a:pPr marL="0" indent="0">
              <a:buNone/>
            </a:pPr>
            <a:r>
              <a:rPr lang="en-GB" sz="2400" dirty="0"/>
              <a:t>This chapter covers:</a:t>
            </a:r>
          </a:p>
          <a:p>
            <a:pPr>
              <a:buFont typeface="Wingdings" panose="05000000000000000000" pitchFamily="2" charset="2"/>
              <a:buChar char="§"/>
            </a:pPr>
            <a:r>
              <a:rPr lang="en-GB" sz="2400" dirty="0"/>
              <a:t>How AI and robotics are transforming food service operations</a:t>
            </a:r>
          </a:p>
          <a:p>
            <a:pPr>
              <a:buFont typeface="Wingdings" panose="05000000000000000000" pitchFamily="2" charset="2"/>
              <a:buChar char="§"/>
            </a:pPr>
            <a:r>
              <a:rPr lang="en-GB" sz="2400" dirty="0"/>
              <a:t>The benefits of Internet of Things (IoT) in inventory and equipment management</a:t>
            </a:r>
          </a:p>
          <a:p>
            <a:pPr>
              <a:buFont typeface="Wingdings" panose="05000000000000000000" pitchFamily="2" charset="2"/>
              <a:buChar char="§"/>
            </a:pPr>
            <a:r>
              <a:rPr lang="en-GB" sz="2400" dirty="0"/>
              <a:t>The application of data analytics for operational improvements</a:t>
            </a:r>
          </a:p>
          <a:p>
            <a:pPr>
              <a:buFont typeface="Wingdings" panose="05000000000000000000" pitchFamily="2" charset="2"/>
              <a:buChar char="§"/>
            </a:pPr>
            <a:r>
              <a:rPr lang="en-GB" sz="2400" dirty="0"/>
              <a:t>The financial impact on an organisation</a:t>
            </a:r>
          </a:p>
        </p:txBody>
      </p:sp>
      <p:sp>
        <p:nvSpPr>
          <p:cNvPr id="4" name="Footer Placeholder 3">
            <a:extLst>
              <a:ext uri="{FF2B5EF4-FFF2-40B4-BE49-F238E27FC236}">
                <a16:creationId xmlns:a16="http://schemas.microsoft.com/office/drawing/2014/main" id="{F745DF89-4C9A-65FF-BDA2-ED0A6247EF65}"/>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126011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C81AA-C2DA-61DC-FEC6-E31A1A82AE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DEB34F-E696-A5B0-012C-8B1221309A72}"/>
              </a:ext>
            </a:extLst>
          </p:cNvPr>
          <p:cNvSpPr>
            <a:spLocks noGrp="1"/>
          </p:cNvSpPr>
          <p:nvPr>
            <p:ph type="title"/>
          </p:nvPr>
        </p:nvSpPr>
        <p:spPr/>
        <p:txBody>
          <a:bodyPr/>
          <a:lstStyle/>
          <a:p>
            <a:r>
              <a:rPr lang="en-GB" dirty="0"/>
              <a:t>Barriers for implementation</a:t>
            </a:r>
          </a:p>
        </p:txBody>
      </p:sp>
      <p:sp>
        <p:nvSpPr>
          <p:cNvPr id="3" name="Content Placeholder 2">
            <a:extLst>
              <a:ext uri="{FF2B5EF4-FFF2-40B4-BE49-F238E27FC236}">
                <a16:creationId xmlns:a16="http://schemas.microsoft.com/office/drawing/2014/main" id="{BF4C0DE5-AFA0-83E5-8F50-DF972E033A87}"/>
              </a:ext>
            </a:extLst>
          </p:cNvPr>
          <p:cNvSpPr>
            <a:spLocks noGrp="1"/>
          </p:cNvSpPr>
          <p:nvPr>
            <p:ph idx="1"/>
          </p:nvPr>
        </p:nvSpPr>
        <p:spPr/>
        <p:txBody>
          <a:bodyPr>
            <a:normAutofit/>
          </a:bodyPr>
          <a:lstStyle/>
          <a:p>
            <a:pPr algn="l">
              <a:buFont typeface="Wingdings" panose="05000000000000000000" pitchFamily="2" charset="2"/>
              <a:buChar char="§"/>
            </a:pPr>
            <a:r>
              <a:rPr lang="en-GB" sz="2400" b="0" i="0" u="none" strike="noStrike" baseline="0" dirty="0">
                <a:latin typeface="MyriadPro-Regular"/>
              </a:rPr>
              <a:t>Cost, robotics technology is expensive to develop and deploy </a:t>
            </a:r>
          </a:p>
          <a:p>
            <a:pPr algn="l">
              <a:buFont typeface="Wingdings" panose="05000000000000000000" pitchFamily="2" charset="2"/>
              <a:buChar char="§"/>
            </a:pPr>
            <a:r>
              <a:rPr lang="en-GB" sz="2400" b="0" i="0" u="none" strike="noStrike" baseline="0" dirty="0">
                <a:latin typeface="MyriadPro-Regular"/>
              </a:rPr>
              <a:t>As robots take on more tasks, concerns over jobs in the sector</a:t>
            </a:r>
          </a:p>
          <a:p>
            <a:pPr algn="l">
              <a:buFont typeface="Wingdings" panose="05000000000000000000" pitchFamily="2" charset="2"/>
              <a:buChar char="§"/>
            </a:pPr>
            <a:r>
              <a:rPr lang="en-GB" sz="2400" b="0" i="0" u="none" strike="noStrike" baseline="0" dirty="0">
                <a:latin typeface="MyriadPro-Regular"/>
              </a:rPr>
              <a:t>Guest acceptance</a:t>
            </a:r>
          </a:p>
          <a:p>
            <a:pPr algn="l">
              <a:buFont typeface="Wingdings" panose="05000000000000000000" pitchFamily="2" charset="2"/>
              <a:buChar char="§"/>
            </a:pPr>
            <a:r>
              <a:rPr lang="en-GB" sz="2400" b="0" i="0" u="none" strike="noStrike" baseline="0" dirty="0">
                <a:latin typeface="MyriadPro-Regular"/>
              </a:rPr>
              <a:t>Reliability</a:t>
            </a:r>
          </a:p>
          <a:p>
            <a:pPr algn="l">
              <a:buFont typeface="Wingdings" panose="05000000000000000000" pitchFamily="2" charset="2"/>
              <a:buChar char="§"/>
            </a:pPr>
            <a:r>
              <a:rPr lang="en-GB" sz="2400" b="0" i="0" u="none" strike="noStrike" baseline="0" dirty="0">
                <a:latin typeface="MyriadPro-Regular"/>
              </a:rPr>
              <a:t>Reluctance in human collaboration</a:t>
            </a:r>
          </a:p>
          <a:p>
            <a:pPr algn="l">
              <a:buFont typeface="Wingdings" panose="05000000000000000000" pitchFamily="2" charset="2"/>
              <a:buChar char="§"/>
            </a:pPr>
            <a:r>
              <a:rPr lang="en-GB" sz="2400" b="0" i="0" u="none" strike="noStrike" baseline="0" dirty="0">
                <a:latin typeface="MyriadPro-Regular"/>
              </a:rPr>
              <a:t>Still in infancy; not ready for most facilities due to design</a:t>
            </a:r>
          </a:p>
          <a:p>
            <a:pPr algn="l">
              <a:buFont typeface="Wingdings" panose="05000000000000000000" pitchFamily="2" charset="2"/>
              <a:buChar char="§"/>
            </a:pPr>
            <a:r>
              <a:rPr lang="en-GB" sz="2400" b="0" i="0" u="none" strike="noStrike" baseline="0" dirty="0">
                <a:latin typeface="MyriadPro-Regular"/>
              </a:rPr>
              <a:t>Lack of guest experience data to support</a:t>
            </a:r>
          </a:p>
          <a:p>
            <a:pPr algn="l">
              <a:buFont typeface="Wingdings" panose="05000000000000000000" pitchFamily="2" charset="2"/>
              <a:buChar char="§"/>
            </a:pPr>
            <a:r>
              <a:rPr lang="en-GB" sz="2400" b="0" i="0" u="none" strike="noStrike" baseline="0" dirty="0">
                <a:latin typeface="MyriadPro-Regular"/>
              </a:rPr>
              <a:t>Lack of functionality within movement</a:t>
            </a:r>
            <a:endParaRPr lang="en-GB" sz="2400" dirty="0"/>
          </a:p>
        </p:txBody>
      </p:sp>
      <p:sp>
        <p:nvSpPr>
          <p:cNvPr id="4" name="Footer Placeholder 3">
            <a:extLst>
              <a:ext uri="{FF2B5EF4-FFF2-40B4-BE49-F238E27FC236}">
                <a16:creationId xmlns:a16="http://schemas.microsoft.com/office/drawing/2014/main" id="{226F8332-2018-4982-8174-03B566BCA23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6235186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64277-244C-D59D-C2A3-2EA779D2F4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F8279B-479B-A3CD-EE4F-AA482D723A87}"/>
              </a:ext>
            </a:extLst>
          </p:cNvPr>
          <p:cNvSpPr>
            <a:spLocks noGrp="1"/>
          </p:cNvSpPr>
          <p:nvPr>
            <p:ph type="title"/>
          </p:nvPr>
        </p:nvSpPr>
        <p:spPr/>
        <p:txBody>
          <a:bodyPr/>
          <a:lstStyle/>
          <a:p>
            <a:r>
              <a:rPr lang="en-GB" dirty="0"/>
              <a:t>Trust in technological implementation</a:t>
            </a:r>
          </a:p>
        </p:txBody>
      </p:sp>
      <p:sp>
        <p:nvSpPr>
          <p:cNvPr id="3" name="Content Placeholder 2">
            <a:extLst>
              <a:ext uri="{FF2B5EF4-FFF2-40B4-BE49-F238E27FC236}">
                <a16:creationId xmlns:a16="http://schemas.microsoft.com/office/drawing/2014/main" id="{04ACD0B9-07BF-40B1-6B7A-5DE3586BEB00}"/>
              </a:ext>
            </a:extLst>
          </p:cNvPr>
          <p:cNvSpPr>
            <a:spLocks noGrp="1"/>
          </p:cNvSpPr>
          <p:nvPr>
            <p:ph idx="1"/>
          </p:nvPr>
        </p:nvSpPr>
        <p:spPr>
          <a:xfrm>
            <a:off x="838200" y="1825625"/>
            <a:ext cx="9654766" cy="4351338"/>
          </a:xfrm>
        </p:spPr>
        <p:txBody>
          <a:bodyPr>
            <a:noAutofit/>
          </a:bodyPr>
          <a:lstStyle/>
          <a:p>
            <a:pPr>
              <a:buFont typeface="Wingdings" panose="05000000000000000000" pitchFamily="2" charset="2"/>
              <a:buChar char="§"/>
            </a:pPr>
            <a:r>
              <a:rPr lang="en-GB" sz="2400" dirty="0"/>
              <a:t>As technology continues to reshape industries, the role of trust in its adoption and implementation has become increasingly important. </a:t>
            </a:r>
          </a:p>
          <a:p>
            <a:pPr>
              <a:buFont typeface="Wingdings" panose="05000000000000000000" pitchFamily="2" charset="2"/>
              <a:buChar char="§"/>
            </a:pPr>
            <a:r>
              <a:rPr lang="en-GB" sz="2400" dirty="0"/>
              <a:t>Innovations such as AI, IoT, and robotics offer significant opportunities for:</a:t>
            </a:r>
          </a:p>
          <a:p>
            <a:pPr lvl="1">
              <a:buFont typeface="Wingdings" panose="05000000000000000000" pitchFamily="2" charset="2"/>
              <a:buChar char="§"/>
            </a:pPr>
            <a:r>
              <a:rPr lang="en-GB" dirty="0"/>
              <a:t>Operational efficiency</a:t>
            </a:r>
          </a:p>
          <a:p>
            <a:pPr lvl="1">
              <a:buFont typeface="Wingdings" panose="05000000000000000000" pitchFamily="2" charset="2"/>
              <a:buChar char="§"/>
            </a:pPr>
            <a:r>
              <a:rPr lang="en-GB" dirty="0"/>
              <a:t>Enhanced customer experiences</a:t>
            </a:r>
          </a:p>
          <a:p>
            <a:pPr lvl="1">
              <a:buFont typeface="Wingdings" panose="05000000000000000000" pitchFamily="2" charset="2"/>
              <a:buChar char="§"/>
            </a:pPr>
            <a:r>
              <a:rPr lang="en-GB" dirty="0"/>
              <a:t>Improved decision-making</a:t>
            </a:r>
          </a:p>
        </p:txBody>
      </p:sp>
      <p:sp>
        <p:nvSpPr>
          <p:cNvPr id="4" name="Footer Placeholder 3">
            <a:extLst>
              <a:ext uri="{FF2B5EF4-FFF2-40B4-BE49-F238E27FC236}">
                <a16:creationId xmlns:a16="http://schemas.microsoft.com/office/drawing/2014/main" id="{0CC75F74-6790-5D5B-91E7-145B636C270F}"/>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5876529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D66ED-7357-3B47-4887-9F21DDC862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D6E864-9964-CC4F-4905-98956EAF0F4A}"/>
              </a:ext>
            </a:extLst>
          </p:cNvPr>
          <p:cNvSpPr>
            <a:spLocks noGrp="1"/>
          </p:cNvSpPr>
          <p:nvPr>
            <p:ph type="title"/>
          </p:nvPr>
        </p:nvSpPr>
        <p:spPr/>
        <p:txBody>
          <a:bodyPr/>
          <a:lstStyle/>
          <a:p>
            <a:r>
              <a:rPr lang="en-GB" dirty="0"/>
              <a:t>Trust in technological implementation </a:t>
            </a:r>
            <a:r>
              <a:rPr lang="en-GB" sz="2000" dirty="0"/>
              <a:t>(cont’d)</a:t>
            </a:r>
          </a:p>
        </p:txBody>
      </p:sp>
      <p:sp>
        <p:nvSpPr>
          <p:cNvPr id="3" name="Content Placeholder 2">
            <a:extLst>
              <a:ext uri="{FF2B5EF4-FFF2-40B4-BE49-F238E27FC236}">
                <a16:creationId xmlns:a16="http://schemas.microsoft.com/office/drawing/2014/main" id="{1E1899F1-A5AB-5C51-016F-78104AE23E79}"/>
              </a:ext>
            </a:extLst>
          </p:cNvPr>
          <p:cNvSpPr>
            <a:spLocks noGrp="1"/>
          </p:cNvSpPr>
          <p:nvPr>
            <p:ph idx="1"/>
          </p:nvPr>
        </p:nvSpPr>
        <p:spPr>
          <a:xfrm>
            <a:off x="838200" y="1825625"/>
            <a:ext cx="9654766" cy="4351338"/>
          </a:xfrm>
        </p:spPr>
        <p:txBody>
          <a:bodyPr>
            <a:noAutofit/>
          </a:bodyPr>
          <a:lstStyle/>
          <a:p>
            <a:pPr>
              <a:buFont typeface="Wingdings" panose="05000000000000000000" pitchFamily="2" charset="2"/>
              <a:buChar char="§"/>
            </a:pPr>
            <a:r>
              <a:rPr lang="en-GB" sz="2400" dirty="0"/>
              <a:t>Without trust from stakeholders (employees, customers, and employers) these technologies risk rejection, misuse, or underutilisation. </a:t>
            </a:r>
          </a:p>
          <a:p>
            <a:pPr>
              <a:buFont typeface="Wingdings" panose="05000000000000000000" pitchFamily="2" charset="2"/>
              <a:buChar char="§"/>
            </a:pPr>
            <a:r>
              <a:rPr lang="en-GB" sz="2400" dirty="0"/>
              <a:t>Trust in technology can be understood through several dimensions:</a:t>
            </a:r>
          </a:p>
          <a:p>
            <a:pPr lvl="1">
              <a:buFont typeface="Wingdings" panose="05000000000000000000" pitchFamily="2" charset="2"/>
              <a:buChar char="§"/>
            </a:pPr>
            <a:r>
              <a:rPr lang="en-GB" dirty="0"/>
              <a:t>Reliability </a:t>
            </a:r>
          </a:p>
          <a:p>
            <a:pPr lvl="1">
              <a:buFont typeface="Wingdings" panose="05000000000000000000" pitchFamily="2" charset="2"/>
              <a:buChar char="§"/>
            </a:pPr>
            <a:r>
              <a:rPr lang="en-GB" dirty="0"/>
              <a:t>Transparency </a:t>
            </a:r>
          </a:p>
          <a:p>
            <a:pPr lvl="1">
              <a:buFont typeface="Wingdings" panose="05000000000000000000" pitchFamily="2" charset="2"/>
              <a:buChar char="§"/>
            </a:pPr>
            <a:r>
              <a:rPr lang="en-GB" dirty="0"/>
              <a:t>Security</a:t>
            </a:r>
          </a:p>
          <a:p>
            <a:pPr lvl="1">
              <a:buFont typeface="Wingdings" panose="05000000000000000000" pitchFamily="2" charset="2"/>
              <a:buChar char="§"/>
            </a:pPr>
            <a:r>
              <a:rPr lang="en-GB" dirty="0"/>
              <a:t>Ethical Integrity</a:t>
            </a:r>
          </a:p>
        </p:txBody>
      </p:sp>
      <p:sp>
        <p:nvSpPr>
          <p:cNvPr id="4" name="Footer Placeholder 3">
            <a:extLst>
              <a:ext uri="{FF2B5EF4-FFF2-40B4-BE49-F238E27FC236}">
                <a16:creationId xmlns:a16="http://schemas.microsoft.com/office/drawing/2014/main" id="{BFBC5140-8757-5CDA-A835-00C6C6F3B3EC}"/>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31284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1E955-097C-BEDF-6C6F-1CED2A8699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6B360A-5092-A917-5EA5-806277FBE321}"/>
              </a:ext>
            </a:extLst>
          </p:cNvPr>
          <p:cNvSpPr>
            <a:spLocks noGrp="1"/>
          </p:cNvSpPr>
          <p:nvPr>
            <p:ph type="title"/>
          </p:nvPr>
        </p:nvSpPr>
        <p:spPr/>
        <p:txBody>
          <a:bodyPr/>
          <a:lstStyle/>
          <a:p>
            <a:r>
              <a:rPr lang="en-GB" dirty="0"/>
              <a:t>Cost/benefit strategies in implementing AI,</a:t>
            </a:r>
            <a:br>
              <a:rPr lang="en-GB" dirty="0"/>
            </a:br>
            <a:r>
              <a:rPr lang="en-GB" dirty="0"/>
              <a:t>robotics, and IoT</a:t>
            </a:r>
          </a:p>
        </p:txBody>
      </p:sp>
      <p:sp>
        <p:nvSpPr>
          <p:cNvPr id="3" name="Content Placeholder 2">
            <a:extLst>
              <a:ext uri="{FF2B5EF4-FFF2-40B4-BE49-F238E27FC236}">
                <a16:creationId xmlns:a16="http://schemas.microsoft.com/office/drawing/2014/main" id="{9CE3DDA4-ED0C-736F-0A0F-69E934D316E7}"/>
              </a:ext>
            </a:extLst>
          </p:cNvPr>
          <p:cNvSpPr>
            <a:spLocks noGrp="1"/>
          </p:cNvSpPr>
          <p:nvPr>
            <p:ph idx="1"/>
          </p:nvPr>
        </p:nvSpPr>
        <p:spPr>
          <a:xfrm>
            <a:off x="838200" y="1825625"/>
            <a:ext cx="9269186" cy="4351338"/>
          </a:xfrm>
        </p:spPr>
        <p:txBody>
          <a:bodyPr>
            <a:normAutofit/>
          </a:bodyPr>
          <a:lstStyle/>
          <a:p>
            <a:pPr>
              <a:buFont typeface="Wingdings" panose="05000000000000000000" pitchFamily="2" charset="2"/>
              <a:buChar char="§"/>
            </a:pPr>
            <a:r>
              <a:rPr lang="en-GB" sz="2400" dirty="0"/>
              <a:t>Integrating such innovations requires a careful cost-benefit strategy</a:t>
            </a:r>
          </a:p>
          <a:p>
            <a:pPr>
              <a:buFont typeface="Wingdings" panose="05000000000000000000" pitchFamily="2" charset="2"/>
              <a:buChar char="§"/>
            </a:pPr>
            <a:r>
              <a:rPr lang="en-GB" sz="2400" dirty="0"/>
              <a:t>The goal is to identify options where the benefits outweigh the costs, ensuring resources are allocated efficiently.</a:t>
            </a:r>
          </a:p>
          <a:p>
            <a:pPr lvl="1">
              <a:buFont typeface="Wingdings" panose="05000000000000000000" pitchFamily="2" charset="2"/>
              <a:buChar char="§"/>
            </a:pPr>
            <a:r>
              <a:rPr lang="en-GB" dirty="0"/>
              <a:t>In operational and strategic decision-making, organisations use cost-benefit strategies to evaluate both tangible (financial) and intangible (brand value, customer satisfaction, environmental impact) outcomes before proceeding with initiatives</a:t>
            </a:r>
          </a:p>
        </p:txBody>
      </p:sp>
      <p:sp>
        <p:nvSpPr>
          <p:cNvPr id="4" name="Footer Placeholder 3">
            <a:extLst>
              <a:ext uri="{FF2B5EF4-FFF2-40B4-BE49-F238E27FC236}">
                <a16:creationId xmlns:a16="http://schemas.microsoft.com/office/drawing/2014/main" id="{3E100A5F-E53E-3D28-33AD-6A019B78A558}"/>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41965441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18A59-513D-D743-4423-98298DB018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400712-88F0-566A-B179-E0932F01116E}"/>
              </a:ext>
            </a:extLst>
          </p:cNvPr>
          <p:cNvSpPr>
            <a:spLocks noGrp="1"/>
          </p:cNvSpPr>
          <p:nvPr>
            <p:ph type="title"/>
          </p:nvPr>
        </p:nvSpPr>
        <p:spPr/>
        <p:txBody>
          <a:bodyPr/>
          <a:lstStyle/>
          <a:p>
            <a:r>
              <a:rPr lang="en-GB" dirty="0"/>
              <a:t>Cost-Benefit Analysis </a:t>
            </a:r>
          </a:p>
        </p:txBody>
      </p:sp>
      <p:sp>
        <p:nvSpPr>
          <p:cNvPr id="3" name="Content Placeholder 2">
            <a:extLst>
              <a:ext uri="{FF2B5EF4-FFF2-40B4-BE49-F238E27FC236}">
                <a16:creationId xmlns:a16="http://schemas.microsoft.com/office/drawing/2014/main" id="{D78904E9-3A95-E3A3-8489-C898224E9DAC}"/>
              </a:ext>
            </a:extLst>
          </p:cNvPr>
          <p:cNvSpPr>
            <a:spLocks noGrp="1"/>
          </p:cNvSpPr>
          <p:nvPr>
            <p:ph idx="1"/>
          </p:nvPr>
        </p:nvSpPr>
        <p:spPr>
          <a:xfrm>
            <a:off x="838200" y="1825625"/>
            <a:ext cx="9319788" cy="4351338"/>
          </a:xfrm>
        </p:spPr>
        <p:txBody>
          <a:bodyPr>
            <a:normAutofit/>
          </a:bodyPr>
          <a:lstStyle/>
          <a:p>
            <a:pPr algn="l">
              <a:buFont typeface="Wingdings" panose="05000000000000000000" pitchFamily="2" charset="2"/>
              <a:buChar char="§"/>
            </a:pPr>
            <a:r>
              <a:rPr lang="en-GB" sz="2400" b="0" i="0" u="none" strike="noStrike" baseline="0" dirty="0"/>
              <a:t>A cost-benefit analysis, which underpins the strategies, typically includes:</a:t>
            </a:r>
          </a:p>
          <a:p>
            <a:pPr lvl="1">
              <a:buFont typeface="Wingdings" panose="05000000000000000000" pitchFamily="2" charset="2"/>
              <a:buChar char="§"/>
            </a:pPr>
            <a:r>
              <a:rPr lang="en-GB" b="0" i="0" u="none" strike="noStrike" baseline="0" dirty="0"/>
              <a:t>Identifying costs</a:t>
            </a:r>
          </a:p>
          <a:p>
            <a:pPr lvl="1">
              <a:buFont typeface="Wingdings" panose="05000000000000000000" pitchFamily="2" charset="2"/>
              <a:buChar char="§"/>
            </a:pPr>
            <a:r>
              <a:rPr lang="en-GB" b="0" i="0" u="none" strike="noStrike" baseline="0" dirty="0"/>
              <a:t>Identifying benefits</a:t>
            </a:r>
          </a:p>
          <a:p>
            <a:pPr lvl="1">
              <a:buFont typeface="Wingdings" panose="05000000000000000000" pitchFamily="2" charset="2"/>
              <a:buChar char="§"/>
            </a:pPr>
            <a:r>
              <a:rPr lang="en-GB" b="0" i="0" u="none" strike="noStrike" baseline="0" dirty="0"/>
              <a:t>Quantifying them</a:t>
            </a:r>
          </a:p>
          <a:p>
            <a:pPr lvl="1">
              <a:buFont typeface="Wingdings" panose="05000000000000000000" pitchFamily="2" charset="2"/>
              <a:buChar char="§"/>
            </a:pPr>
            <a:r>
              <a:rPr lang="en-GB" b="0" i="0" u="none" strike="noStrike" baseline="0" dirty="0"/>
              <a:t>Comparing the total expected costs against the total expected benefits</a:t>
            </a:r>
          </a:p>
          <a:p>
            <a:pPr lvl="1">
              <a:buFont typeface="Wingdings" panose="05000000000000000000" pitchFamily="2" charset="2"/>
              <a:buChar char="§"/>
            </a:pPr>
            <a:r>
              <a:rPr lang="en-GB" b="0" i="0" u="none" strike="noStrike" baseline="0" dirty="0"/>
              <a:t>Informing decision-making based on the net benefit</a:t>
            </a:r>
          </a:p>
        </p:txBody>
      </p:sp>
      <p:sp>
        <p:nvSpPr>
          <p:cNvPr id="4" name="Footer Placeholder 3">
            <a:extLst>
              <a:ext uri="{FF2B5EF4-FFF2-40B4-BE49-F238E27FC236}">
                <a16:creationId xmlns:a16="http://schemas.microsoft.com/office/drawing/2014/main" id="{672A9E89-7958-4CCE-D96F-07BBFAE56F6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785250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7337E-880E-3AFB-71B5-5A522FE1B6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EFFD93-923F-0A1A-1F11-2E24C19F1722}"/>
              </a:ext>
            </a:extLst>
          </p:cNvPr>
          <p:cNvSpPr>
            <a:spLocks noGrp="1"/>
          </p:cNvSpPr>
          <p:nvPr>
            <p:ph type="title"/>
          </p:nvPr>
        </p:nvSpPr>
        <p:spPr/>
        <p:txBody>
          <a:bodyPr/>
          <a:lstStyle/>
          <a:p>
            <a:r>
              <a:rPr lang="en-GB" dirty="0"/>
              <a:t>Summary </a:t>
            </a:r>
          </a:p>
        </p:txBody>
      </p:sp>
      <p:sp>
        <p:nvSpPr>
          <p:cNvPr id="3" name="Content Placeholder 2">
            <a:extLst>
              <a:ext uri="{FF2B5EF4-FFF2-40B4-BE49-F238E27FC236}">
                <a16:creationId xmlns:a16="http://schemas.microsoft.com/office/drawing/2014/main" id="{8F98F071-9368-0438-5493-9107F56C51C5}"/>
              </a:ext>
            </a:extLst>
          </p:cNvPr>
          <p:cNvSpPr>
            <a:spLocks noGrp="1"/>
          </p:cNvSpPr>
          <p:nvPr>
            <p:ph idx="1"/>
          </p:nvPr>
        </p:nvSpPr>
        <p:spPr>
          <a:xfrm>
            <a:off x="838200" y="1825625"/>
            <a:ext cx="8828314" cy="4351338"/>
          </a:xfrm>
        </p:spPr>
        <p:txBody>
          <a:bodyPr>
            <a:normAutofit/>
          </a:bodyPr>
          <a:lstStyle/>
          <a:p>
            <a:pPr>
              <a:buFont typeface="Wingdings" panose="05000000000000000000" pitchFamily="2" charset="2"/>
              <a:buChar char="§"/>
            </a:pPr>
            <a:r>
              <a:rPr lang="en-GB" sz="2400" dirty="0"/>
              <a:t>The food service industry is undergoing a technological revolution</a:t>
            </a:r>
          </a:p>
          <a:p>
            <a:pPr>
              <a:buFont typeface="Wingdings" panose="05000000000000000000" pitchFamily="2" charset="2"/>
              <a:buChar char="§"/>
            </a:pPr>
            <a:r>
              <a:rPr lang="en-GB" sz="2400" dirty="0"/>
              <a:t>Driven advancements are:</a:t>
            </a:r>
          </a:p>
          <a:p>
            <a:pPr lvl="1">
              <a:buFont typeface="Wingdings" panose="05000000000000000000" pitchFamily="2" charset="2"/>
              <a:buChar char="§"/>
            </a:pPr>
            <a:r>
              <a:rPr lang="en-GB" dirty="0"/>
              <a:t>AI, robotics, Internet of Things (IoT), Augmented Reality (AR) Virtual Reality (VR), and collectively Extended Reality (XR)</a:t>
            </a:r>
          </a:p>
          <a:p>
            <a:pPr>
              <a:buFont typeface="Wingdings" panose="05000000000000000000" pitchFamily="2" charset="2"/>
              <a:buChar char="§"/>
            </a:pPr>
            <a:r>
              <a:rPr lang="en-GB" sz="2400" dirty="0"/>
              <a:t>Each technological advancement comes with strategies and barriers</a:t>
            </a:r>
          </a:p>
          <a:p>
            <a:pPr>
              <a:buFont typeface="Wingdings" panose="05000000000000000000" pitchFamily="2" charset="2"/>
              <a:buChar char="§"/>
            </a:pPr>
            <a:r>
              <a:rPr lang="en-GB" sz="2400" dirty="0"/>
              <a:t>Ethical implementation must be considered</a:t>
            </a:r>
          </a:p>
          <a:p>
            <a:pPr>
              <a:buFont typeface="Wingdings" panose="05000000000000000000" pitchFamily="2" charset="2"/>
              <a:buChar char="§"/>
            </a:pPr>
            <a:r>
              <a:rPr lang="en-GB" sz="2400" dirty="0"/>
              <a:t>Robotics has seen a significant shift</a:t>
            </a:r>
          </a:p>
          <a:p>
            <a:pPr>
              <a:buFont typeface="Wingdings" panose="05000000000000000000" pitchFamily="2" charset="2"/>
              <a:buChar char="§"/>
            </a:pPr>
            <a:r>
              <a:rPr lang="en-GB" sz="2400" dirty="0"/>
              <a:t>As has app-based services focusing around dark/ghost kitchens </a:t>
            </a:r>
          </a:p>
          <a:p>
            <a:pPr>
              <a:buFont typeface="Wingdings" panose="05000000000000000000" pitchFamily="2" charset="2"/>
              <a:buChar char="§"/>
            </a:pPr>
            <a:r>
              <a:rPr lang="en-GB" sz="2400" dirty="0"/>
              <a:t>Cost benefit analysis application supports whether financially  viable </a:t>
            </a:r>
          </a:p>
        </p:txBody>
      </p:sp>
      <p:sp>
        <p:nvSpPr>
          <p:cNvPr id="4" name="Footer Placeholder 3">
            <a:extLst>
              <a:ext uri="{FF2B5EF4-FFF2-40B4-BE49-F238E27FC236}">
                <a16:creationId xmlns:a16="http://schemas.microsoft.com/office/drawing/2014/main" id="{BC2B2837-0F78-E30A-DF20-221123E4EC9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083771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ECC93-5FFB-7B01-5FC1-07F5D93999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982693-9BFD-CD8D-C4B3-43D2B1A2DD1F}"/>
              </a:ext>
            </a:extLst>
          </p:cNvPr>
          <p:cNvSpPr>
            <a:spLocks noGrp="1"/>
          </p:cNvSpPr>
          <p:nvPr>
            <p:ph type="title"/>
          </p:nvPr>
        </p:nvSpPr>
        <p:spPr/>
        <p:txBody>
          <a:bodyPr/>
          <a:lstStyle/>
          <a:p>
            <a:r>
              <a:rPr lang="en-GB" dirty="0"/>
              <a:t>Revision Questions </a:t>
            </a:r>
          </a:p>
        </p:txBody>
      </p:sp>
      <p:sp>
        <p:nvSpPr>
          <p:cNvPr id="3" name="Content Placeholder 2">
            <a:extLst>
              <a:ext uri="{FF2B5EF4-FFF2-40B4-BE49-F238E27FC236}">
                <a16:creationId xmlns:a16="http://schemas.microsoft.com/office/drawing/2014/main" id="{16FC2615-D953-0B6C-2B4B-F72A8D6B6EA4}"/>
              </a:ext>
            </a:extLst>
          </p:cNvPr>
          <p:cNvSpPr>
            <a:spLocks noGrp="1"/>
          </p:cNvSpPr>
          <p:nvPr>
            <p:ph idx="1"/>
          </p:nvPr>
        </p:nvSpPr>
        <p:spPr/>
        <p:txBody>
          <a:bodyPr/>
          <a:lstStyle/>
          <a:p>
            <a:pPr marL="514350" indent="-514350">
              <a:buAutoNum type="arabicPeriod"/>
            </a:pPr>
            <a:r>
              <a:rPr lang="en-GB" sz="2400" dirty="0"/>
              <a:t>Why is technological advancement impacting the industry? </a:t>
            </a:r>
          </a:p>
          <a:p>
            <a:pPr marL="514350" indent="-514350">
              <a:buAutoNum type="arabicPeriod"/>
            </a:pPr>
            <a:r>
              <a:rPr lang="en-GB" sz="2400" dirty="0"/>
              <a:t>What technological advancements are effecting operations?</a:t>
            </a:r>
          </a:p>
          <a:p>
            <a:pPr marL="514350" indent="-514350">
              <a:buAutoNum type="arabicPeriod"/>
            </a:pPr>
            <a:r>
              <a:rPr lang="en-GB" sz="2400" dirty="0"/>
              <a:t>What ethical considerations must we think about? </a:t>
            </a:r>
          </a:p>
          <a:p>
            <a:pPr marL="514350" indent="-514350">
              <a:buAutoNum type="arabicPeriod"/>
            </a:pPr>
            <a:r>
              <a:rPr lang="en-GB" sz="2400" dirty="0"/>
              <a:t>What are some cost and benefits to implementing technology?</a:t>
            </a:r>
          </a:p>
          <a:p>
            <a:pPr marL="514350" indent="-514350">
              <a:buAutoNum type="arabicPeriod"/>
            </a:pPr>
            <a:endParaRPr lang="en-GB" sz="2400" dirty="0"/>
          </a:p>
          <a:p>
            <a:pPr marL="514350" indent="-514350">
              <a:buAutoNum type="arabicPeriod"/>
            </a:pPr>
            <a:endParaRPr lang="en-GB" dirty="0"/>
          </a:p>
        </p:txBody>
      </p:sp>
      <p:sp>
        <p:nvSpPr>
          <p:cNvPr id="4" name="Footer Placeholder 3">
            <a:extLst>
              <a:ext uri="{FF2B5EF4-FFF2-40B4-BE49-F238E27FC236}">
                <a16:creationId xmlns:a16="http://schemas.microsoft.com/office/drawing/2014/main" id="{C0A8C5EA-C0CB-84AF-480B-4AC6D31CDDE6}"/>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5308326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7AD9F-A966-0569-A284-FBCC2946B7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898B33-9456-3907-3D20-34919E4F3D93}"/>
              </a:ext>
            </a:extLst>
          </p:cNvPr>
          <p:cNvSpPr>
            <a:spLocks noGrp="1"/>
          </p:cNvSpPr>
          <p:nvPr>
            <p:ph type="ctrTitle"/>
          </p:nvPr>
        </p:nvSpPr>
        <p:spPr>
          <a:xfrm>
            <a:off x="755903" y="3399769"/>
            <a:ext cx="10640754" cy="1950829"/>
          </a:xfrm>
        </p:spPr>
        <p:txBody>
          <a:bodyPr anchor="b">
            <a:normAutofit/>
          </a:bodyPr>
          <a:lstStyle/>
          <a:p>
            <a:r>
              <a:rPr lang="en-GB" sz="4000" dirty="0">
                <a:solidFill>
                  <a:schemeClr val="tx2"/>
                </a:solidFill>
              </a:rPr>
              <a:t>End of Chapter 6 presentation  </a:t>
            </a:r>
            <a:br>
              <a:rPr lang="en-GB" sz="4000" dirty="0">
                <a:solidFill>
                  <a:schemeClr val="tx2"/>
                </a:solidFill>
              </a:rPr>
            </a:br>
            <a:endParaRPr lang="en-GB" sz="4000" dirty="0">
              <a:solidFill>
                <a:schemeClr val="tx2"/>
              </a:solidFill>
            </a:endParaRPr>
          </a:p>
        </p:txBody>
      </p:sp>
      <p:pic>
        <p:nvPicPr>
          <p:cNvPr id="5" name="Picture 4">
            <a:extLst>
              <a:ext uri="{FF2B5EF4-FFF2-40B4-BE49-F238E27FC236}">
                <a16:creationId xmlns:a16="http://schemas.microsoft.com/office/drawing/2014/main" id="{7EDDAF9E-0E43-EFF7-D683-BB3AB9B2B609}"/>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4" name="Footer Placeholder 3">
            <a:extLst>
              <a:ext uri="{FF2B5EF4-FFF2-40B4-BE49-F238E27FC236}">
                <a16:creationId xmlns:a16="http://schemas.microsoft.com/office/drawing/2014/main" id="{F17C17F7-044D-300D-7603-2F762077093A}"/>
              </a:ext>
            </a:extLst>
          </p:cNvPr>
          <p:cNvSpPr>
            <a:spLocks noGrp="1"/>
          </p:cNvSpPr>
          <p:nvPr>
            <p:ph type="ftr" sz="quarter" idx="3"/>
          </p:nvPr>
        </p:nvSpPr>
        <p:spPr/>
        <p:txBody>
          <a:bodyPr/>
          <a:lstStyle/>
          <a:p>
            <a:r>
              <a:rPr lang="en-GB"/>
              <a:t>© 2026 David Graham et </a:t>
            </a:r>
            <a:r>
              <a:rPr lang="en-GB" sz="1000"/>
              <a:t>al</a:t>
            </a:r>
            <a:r>
              <a:rPr lang="en-GB"/>
              <a:t>. </a:t>
            </a:r>
            <a:r>
              <a:rPr lang="en-GB" i="1"/>
              <a:t>Culinary and Food Service Operations Management for Industry 5.0. </a:t>
            </a:r>
            <a:r>
              <a:rPr lang="en-GB"/>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15718981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82C63-D796-7C92-D86D-2D12F9CD3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F0FF7-F9A0-5993-DD97-1E086A616139}"/>
              </a:ext>
            </a:extLst>
          </p:cNvPr>
          <p:cNvSpPr>
            <a:spLocks noGrp="1"/>
          </p:cNvSpPr>
          <p:nvPr>
            <p:ph type="title"/>
          </p:nvPr>
        </p:nvSpPr>
        <p:spPr>
          <a:xfrm>
            <a:off x="838200" y="365126"/>
            <a:ext cx="10515600" cy="1995937"/>
          </a:xfrm>
        </p:spPr>
        <p:txBody>
          <a:bodyPr>
            <a:normAutofit/>
          </a:bodyPr>
          <a:lstStyle/>
          <a:p>
            <a:pPr algn="ctr"/>
            <a:r>
              <a:rPr lang="en-GB" dirty="0"/>
              <a:t>Culinary and Food Service Operations Management for Industry 5.0</a:t>
            </a:r>
          </a:p>
        </p:txBody>
      </p:sp>
      <p:sp>
        <p:nvSpPr>
          <p:cNvPr id="3" name="Content Placeholder 2">
            <a:extLst>
              <a:ext uri="{FF2B5EF4-FFF2-40B4-BE49-F238E27FC236}">
                <a16:creationId xmlns:a16="http://schemas.microsoft.com/office/drawing/2014/main" id="{DB993F53-26E9-4B8F-E350-659E42137AE5}"/>
              </a:ext>
            </a:extLst>
          </p:cNvPr>
          <p:cNvSpPr>
            <a:spLocks noGrp="1"/>
          </p:cNvSpPr>
          <p:nvPr>
            <p:ph idx="1"/>
          </p:nvPr>
        </p:nvSpPr>
        <p:spPr>
          <a:xfrm>
            <a:off x="838200" y="2006219"/>
            <a:ext cx="9670576" cy="4486655"/>
          </a:xfrm>
        </p:spPr>
        <p:txBody>
          <a:bodyPr>
            <a:noAutofit/>
          </a:bodyPr>
          <a:lstStyle/>
          <a:p>
            <a:pPr marL="0" indent="0">
              <a:buNone/>
            </a:pPr>
            <a:r>
              <a:rPr lang="en-GB" sz="2000" b="1" dirty="0"/>
              <a:t>David Graham </a:t>
            </a:r>
            <a:r>
              <a:rPr lang="en-GB" sz="2000" dirty="0"/>
              <a:t>is an Associate Head at Sheffield Hallam University within Sheffield Business School, a visiting Research Fellow at the University of Zululand, South Africa and Principal Fellow of Higher Education Academy.</a:t>
            </a:r>
          </a:p>
          <a:p>
            <a:pPr marL="0" indent="0">
              <a:buNone/>
            </a:pPr>
            <a:r>
              <a:rPr lang="en-GB" sz="2000" b="1" dirty="0"/>
              <a:t>Ewen Crilley </a:t>
            </a:r>
            <a:r>
              <a:rPr lang="en-GB" sz="2000" dirty="0"/>
              <a:t>is a Senior Lecturer at Sheffield Hallam University and Course Leader for UG and PG Tourism, Hospitality, Culinary and Aviation.</a:t>
            </a:r>
          </a:p>
          <a:p>
            <a:pPr marL="0" indent="0">
              <a:buNone/>
            </a:pPr>
            <a:r>
              <a:rPr lang="en-GB" sz="2000" b="1" dirty="0"/>
              <a:t>Peter Cox </a:t>
            </a:r>
            <a:r>
              <a:rPr lang="en-GB" sz="2000" dirty="0"/>
              <a:t>worked in the hotel and contract catering for large international companies. He was a Senior Lecturer at Leeds Beckett University specialising in quality and hospitality operations management.</a:t>
            </a:r>
          </a:p>
          <a:p>
            <a:pPr marL="0" indent="0">
              <a:buNone/>
            </a:pPr>
            <a:r>
              <a:rPr lang="en-GB" sz="2000" b="1" dirty="0"/>
              <a:t>John Cousins </a:t>
            </a:r>
            <a:r>
              <a:rPr lang="en-GB" sz="2000" dirty="0"/>
              <a:t>is a consultant, educator, and the author of a range of food and beverage management and service publications,  </a:t>
            </a:r>
            <a:r>
              <a:rPr lang="en-GB" sz="2000"/>
              <a:t>He has </a:t>
            </a:r>
            <a:r>
              <a:rPr lang="en-GB" sz="2000" dirty="0"/>
              <a:t>been conferred at Culinary Arts Laureate and is Director of the Food and Beverage Training Company.</a:t>
            </a:r>
          </a:p>
          <a:p>
            <a:pPr marL="0" indent="0">
              <a:buNone/>
            </a:pPr>
            <a:endParaRPr lang="en-GB" sz="1400" dirty="0"/>
          </a:p>
          <a:p>
            <a:pPr marL="0" indent="0">
              <a:buNone/>
            </a:pPr>
            <a:r>
              <a:rPr lang="en-GB" sz="2000" dirty="0"/>
              <a:t>© 2026 David Graham et al. </a:t>
            </a:r>
            <a:r>
              <a:rPr lang="en-GB" sz="2000" i="1" dirty="0"/>
              <a:t>Culinary and Food Service Operations Management for Industry 5.0.  </a:t>
            </a:r>
            <a:r>
              <a:rPr lang="en-GB" sz="2000" dirty="0"/>
              <a:t>Goodfellow Publishers</a:t>
            </a:r>
          </a:p>
        </p:txBody>
      </p:sp>
    </p:spTree>
    <p:extLst>
      <p:ext uri="{BB962C8B-B14F-4D97-AF65-F5344CB8AC3E}">
        <p14:creationId xmlns:p14="http://schemas.microsoft.com/office/powerpoint/2010/main" val="3560811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F98FE-DFE2-C8AF-28D9-1A6C195616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538E46-ACC9-6C4C-D281-37EA83293AE0}"/>
              </a:ext>
            </a:extLst>
          </p:cNvPr>
          <p:cNvSpPr>
            <a:spLocks noGrp="1"/>
          </p:cNvSpPr>
          <p:nvPr>
            <p:ph type="title"/>
          </p:nvPr>
        </p:nvSpPr>
        <p:spPr/>
        <p:txBody>
          <a:bodyPr>
            <a:normAutofit/>
          </a:bodyPr>
          <a:lstStyle/>
          <a:p>
            <a:r>
              <a:rPr lang="en-GB" dirty="0"/>
              <a:t>AI, robotics, mixed realities and IoT in</a:t>
            </a:r>
            <a:br>
              <a:rPr lang="en-GB" dirty="0"/>
            </a:br>
            <a:r>
              <a:rPr lang="en-GB" dirty="0"/>
              <a:t>food service operations</a:t>
            </a:r>
          </a:p>
        </p:txBody>
      </p:sp>
      <p:sp>
        <p:nvSpPr>
          <p:cNvPr id="3" name="Content Placeholder 2">
            <a:extLst>
              <a:ext uri="{FF2B5EF4-FFF2-40B4-BE49-F238E27FC236}">
                <a16:creationId xmlns:a16="http://schemas.microsoft.com/office/drawing/2014/main" id="{F9FE9D51-C465-E00F-C042-3FCF9BF78730}"/>
              </a:ext>
            </a:extLst>
          </p:cNvPr>
          <p:cNvSpPr>
            <a:spLocks noGrp="1"/>
          </p:cNvSpPr>
          <p:nvPr>
            <p:ph idx="1"/>
          </p:nvPr>
        </p:nvSpPr>
        <p:spPr>
          <a:xfrm>
            <a:off x="838200" y="1825625"/>
            <a:ext cx="9334500" cy="4351338"/>
          </a:xfrm>
        </p:spPr>
        <p:txBody>
          <a:bodyPr>
            <a:normAutofit/>
          </a:bodyPr>
          <a:lstStyle/>
          <a:p>
            <a:pPr>
              <a:buFont typeface="Wingdings" panose="05000000000000000000" pitchFamily="2" charset="2"/>
              <a:buChar char="§"/>
            </a:pPr>
            <a:r>
              <a:rPr lang="en-GB" sz="2400" dirty="0"/>
              <a:t>The food service industry is undergoing a technological revolution, driven by advancements in:</a:t>
            </a:r>
          </a:p>
          <a:p>
            <a:pPr lvl="1">
              <a:buFont typeface="Wingdings" panose="05000000000000000000" pitchFamily="2" charset="2"/>
              <a:buChar char="§"/>
            </a:pPr>
            <a:r>
              <a:rPr lang="en-GB" dirty="0"/>
              <a:t>Artificial Intelligence (AI) </a:t>
            </a:r>
          </a:p>
          <a:p>
            <a:pPr lvl="1">
              <a:buFont typeface="Wingdings" panose="05000000000000000000" pitchFamily="2" charset="2"/>
              <a:buChar char="§"/>
            </a:pPr>
            <a:r>
              <a:rPr lang="en-GB" dirty="0"/>
              <a:t>Robotics </a:t>
            </a:r>
          </a:p>
          <a:p>
            <a:pPr lvl="1">
              <a:buFont typeface="Wingdings" panose="05000000000000000000" pitchFamily="2" charset="2"/>
              <a:buChar char="§"/>
            </a:pPr>
            <a:r>
              <a:rPr lang="en-GB" dirty="0"/>
              <a:t>Internet of Things (IoT) </a:t>
            </a:r>
          </a:p>
          <a:p>
            <a:pPr lvl="1">
              <a:buFont typeface="Wingdings" panose="05000000000000000000" pitchFamily="2" charset="2"/>
              <a:buChar char="§"/>
            </a:pPr>
            <a:r>
              <a:rPr lang="en-GB" dirty="0"/>
              <a:t>Augmented Reality (AR)</a:t>
            </a:r>
          </a:p>
          <a:p>
            <a:pPr lvl="1">
              <a:buFont typeface="Wingdings" panose="05000000000000000000" pitchFamily="2" charset="2"/>
              <a:buChar char="§"/>
            </a:pPr>
            <a:r>
              <a:rPr lang="en-GB" dirty="0"/>
              <a:t>Virtual Reality (VR) </a:t>
            </a:r>
          </a:p>
          <a:p>
            <a:pPr lvl="1">
              <a:buFont typeface="Wingdings" panose="05000000000000000000" pitchFamily="2" charset="2"/>
              <a:buChar char="§"/>
            </a:pPr>
            <a:r>
              <a:rPr lang="en-GB" dirty="0"/>
              <a:t>Extended Reality (XR)</a:t>
            </a:r>
          </a:p>
          <a:p>
            <a:endParaRPr lang="en-GB" dirty="0"/>
          </a:p>
        </p:txBody>
      </p:sp>
      <p:sp>
        <p:nvSpPr>
          <p:cNvPr id="4" name="Footer Placeholder 3">
            <a:extLst>
              <a:ext uri="{FF2B5EF4-FFF2-40B4-BE49-F238E27FC236}">
                <a16:creationId xmlns:a16="http://schemas.microsoft.com/office/drawing/2014/main" id="{A3743F9E-89A1-7126-DA13-11C921A4307B}"/>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750684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336A7-2D2E-0589-B6DB-A354D664B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735824-E72D-F103-0A7A-ECE73AE5152F}"/>
              </a:ext>
            </a:extLst>
          </p:cNvPr>
          <p:cNvSpPr>
            <a:spLocks noGrp="1"/>
          </p:cNvSpPr>
          <p:nvPr>
            <p:ph type="title"/>
          </p:nvPr>
        </p:nvSpPr>
        <p:spPr/>
        <p:txBody>
          <a:bodyPr>
            <a:normAutofit/>
          </a:bodyPr>
          <a:lstStyle/>
          <a:p>
            <a:r>
              <a:rPr lang="en-GB" dirty="0"/>
              <a:t>AI, robotics, mixed realities and IoT in</a:t>
            </a:r>
            <a:br>
              <a:rPr lang="en-GB" dirty="0"/>
            </a:br>
            <a:r>
              <a:rPr lang="en-GB" dirty="0"/>
              <a:t>food service operations </a:t>
            </a:r>
            <a:r>
              <a:rPr lang="en-GB" sz="2000" dirty="0"/>
              <a:t>(cont’d)</a:t>
            </a:r>
          </a:p>
        </p:txBody>
      </p:sp>
      <p:sp>
        <p:nvSpPr>
          <p:cNvPr id="3" name="Content Placeholder 2">
            <a:extLst>
              <a:ext uri="{FF2B5EF4-FFF2-40B4-BE49-F238E27FC236}">
                <a16:creationId xmlns:a16="http://schemas.microsoft.com/office/drawing/2014/main" id="{63B2C0CB-B6B8-583F-205C-072F912D0F3D}"/>
              </a:ext>
            </a:extLst>
          </p:cNvPr>
          <p:cNvSpPr>
            <a:spLocks noGrp="1"/>
          </p:cNvSpPr>
          <p:nvPr>
            <p:ph idx="1"/>
          </p:nvPr>
        </p:nvSpPr>
        <p:spPr>
          <a:xfrm>
            <a:off x="838200" y="1825625"/>
            <a:ext cx="9334500" cy="4351338"/>
          </a:xfrm>
        </p:spPr>
        <p:txBody>
          <a:bodyPr>
            <a:noAutofit/>
          </a:bodyPr>
          <a:lstStyle/>
          <a:p>
            <a:pPr>
              <a:buFont typeface="Wingdings" panose="05000000000000000000" pitchFamily="2" charset="2"/>
              <a:buChar char="§"/>
            </a:pPr>
            <a:r>
              <a:rPr lang="en-GB" sz="2400" dirty="0"/>
              <a:t>Technological backbone of many modern food service operations</a:t>
            </a:r>
          </a:p>
          <a:p>
            <a:pPr>
              <a:buFont typeface="Wingdings" panose="05000000000000000000" pitchFamily="2" charset="2"/>
              <a:buChar char="§"/>
            </a:pPr>
            <a:r>
              <a:rPr lang="en-GB" sz="2400" dirty="0"/>
              <a:t>Offering automation and insight-driven decision making that were previously unattainable</a:t>
            </a:r>
          </a:p>
          <a:p>
            <a:pPr>
              <a:buFont typeface="Wingdings" panose="05000000000000000000" pitchFamily="2" charset="2"/>
              <a:buChar char="§"/>
            </a:pPr>
            <a:r>
              <a:rPr lang="en-GB" sz="2400" dirty="0"/>
              <a:t>Transforming how restaurants, cafes, fast-food chains, and catering services operate</a:t>
            </a:r>
          </a:p>
          <a:p>
            <a:pPr>
              <a:buFont typeface="Wingdings" panose="05000000000000000000" pitchFamily="2" charset="2"/>
              <a:buChar char="§"/>
            </a:pPr>
            <a:r>
              <a:rPr lang="en-GB" sz="2400" dirty="0"/>
              <a:t>Emerging technologies can:</a:t>
            </a:r>
          </a:p>
          <a:p>
            <a:pPr lvl="1">
              <a:buFont typeface="Wingdings" panose="05000000000000000000" pitchFamily="2" charset="2"/>
              <a:buChar char="§"/>
            </a:pPr>
            <a:r>
              <a:rPr lang="en-GB" dirty="0"/>
              <a:t>Enhance efficiency</a:t>
            </a:r>
          </a:p>
          <a:p>
            <a:pPr lvl="1">
              <a:buFont typeface="Wingdings" panose="05000000000000000000" pitchFamily="2" charset="2"/>
              <a:buChar char="§"/>
            </a:pPr>
            <a:r>
              <a:rPr lang="en-GB" dirty="0"/>
              <a:t>Improve customer experiences</a:t>
            </a:r>
          </a:p>
          <a:p>
            <a:pPr lvl="1">
              <a:buFont typeface="Wingdings" panose="05000000000000000000" pitchFamily="2" charset="2"/>
              <a:buChar char="§"/>
            </a:pPr>
            <a:r>
              <a:rPr lang="en-GB" dirty="0"/>
              <a:t>Support staff development and labour challenges</a:t>
            </a:r>
          </a:p>
          <a:p>
            <a:pPr lvl="1">
              <a:buFont typeface="Wingdings" panose="05000000000000000000" pitchFamily="2" charset="2"/>
              <a:buChar char="§"/>
            </a:pPr>
            <a:r>
              <a:rPr lang="en-GB" dirty="0"/>
              <a:t>Track and optimise business performance</a:t>
            </a:r>
          </a:p>
          <a:p>
            <a:pPr lvl="1">
              <a:buFont typeface="Wingdings" panose="05000000000000000000" pitchFamily="2" charset="2"/>
              <a:buChar char="§"/>
            </a:pPr>
            <a:r>
              <a:rPr lang="en-GB" dirty="0"/>
              <a:t>Streamline and develop efficient supply chain management</a:t>
            </a:r>
          </a:p>
        </p:txBody>
      </p:sp>
      <p:sp>
        <p:nvSpPr>
          <p:cNvPr id="4" name="Footer Placeholder 3">
            <a:extLst>
              <a:ext uri="{FF2B5EF4-FFF2-40B4-BE49-F238E27FC236}">
                <a16:creationId xmlns:a16="http://schemas.microsoft.com/office/drawing/2014/main" id="{E6F4406C-5F0C-60EE-6C9E-9F4DE2F44BD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92064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C45B1-A29C-AC4E-76B7-190364F2D4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D75C89-D889-DBD3-75BF-6AF88875C1A0}"/>
              </a:ext>
            </a:extLst>
          </p:cNvPr>
          <p:cNvSpPr>
            <a:spLocks noGrp="1"/>
          </p:cNvSpPr>
          <p:nvPr>
            <p:ph type="title"/>
          </p:nvPr>
        </p:nvSpPr>
        <p:spPr/>
        <p:txBody>
          <a:bodyPr/>
          <a:lstStyle/>
          <a:p>
            <a:r>
              <a:rPr lang="en-GB" dirty="0"/>
              <a:t>Artificial Intelligence (AI)</a:t>
            </a:r>
          </a:p>
        </p:txBody>
      </p:sp>
      <p:sp>
        <p:nvSpPr>
          <p:cNvPr id="3" name="Content Placeholder 2">
            <a:extLst>
              <a:ext uri="{FF2B5EF4-FFF2-40B4-BE49-F238E27FC236}">
                <a16:creationId xmlns:a16="http://schemas.microsoft.com/office/drawing/2014/main" id="{F7A7FBD6-F025-C393-5D46-69D1DDF6811D}"/>
              </a:ext>
            </a:extLst>
          </p:cNvPr>
          <p:cNvSpPr>
            <a:spLocks noGrp="1"/>
          </p:cNvSpPr>
          <p:nvPr>
            <p:ph idx="1"/>
          </p:nvPr>
        </p:nvSpPr>
        <p:spPr>
          <a:xfrm>
            <a:off x="838200" y="1825625"/>
            <a:ext cx="9465129" cy="4351338"/>
          </a:xfrm>
        </p:spPr>
        <p:txBody>
          <a:bodyPr>
            <a:normAutofit/>
          </a:bodyPr>
          <a:lstStyle/>
          <a:p>
            <a:pPr>
              <a:buFont typeface="Wingdings" panose="05000000000000000000" pitchFamily="2" charset="2"/>
              <a:buChar char="§"/>
            </a:pPr>
            <a:r>
              <a:rPr lang="en-GB" sz="2400" dirty="0"/>
              <a:t>One of the most significant technological advancements, reshaping industry and society</a:t>
            </a:r>
          </a:p>
          <a:p>
            <a:pPr>
              <a:buFont typeface="Wingdings" panose="05000000000000000000" pitchFamily="2" charset="2"/>
              <a:buChar char="§"/>
            </a:pPr>
            <a:r>
              <a:rPr lang="en-GB" sz="2400" dirty="0"/>
              <a:t>A term given to computer systems that simulate human intelligence</a:t>
            </a:r>
          </a:p>
          <a:p>
            <a:pPr>
              <a:buFont typeface="Wingdings" panose="05000000000000000000" pitchFamily="2" charset="2"/>
              <a:buChar char="§"/>
            </a:pPr>
            <a:r>
              <a:rPr lang="en-GB" sz="2400" dirty="0"/>
              <a:t>Enabling tasks as problem solving, learning, reasoning, and decision- making to be made quickly and with accuracy</a:t>
            </a:r>
          </a:p>
          <a:p>
            <a:pPr>
              <a:buFont typeface="Wingdings" panose="05000000000000000000" pitchFamily="2" charset="2"/>
              <a:buChar char="§"/>
            </a:pPr>
            <a:r>
              <a:rPr lang="en-GB" sz="2400" dirty="0"/>
              <a:t>Rapid development has raised questions about the benefits, risks, and future potential of this technology</a:t>
            </a:r>
          </a:p>
          <a:p>
            <a:pPr>
              <a:buFont typeface="Wingdings" panose="05000000000000000000" pitchFamily="2" charset="2"/>
              <a:buChar char="§"/>
            </a:pPr>
            <a:r>
              <a:rPr lang="en-GB" sz="2400" dirty="0"/>
              <a:t>AI operates by using algorithms and large datasets to recognise patterns, make predictions, and automate processes </a:t>
            </a:r>
          </a:p>
          <a:p>
            <a:pPr>
              <a:buFont typeface="Wingdings" panose="05000000000000000000" pitchFamily="2" charset="2"/>
              <a:buChar char="§"/>
            </a:pPr>
            <a:r>
              <a:rPr lang="en-GB" sz="2400" dirty="0"/>
              <a:t>Large and complex data sets are the core of the performance, whether it is images, text, numbers or sequences</a:t>
            </a:r>
          </a:p>
        </p:txBody>
      </p:sp>
      <p:sp>
        <p:nvSpPr>
          <p:cNvPr id="4" name="Footer Placeholder 3">
            <a:extLst>
              <a:ext uri="{FF2B5EF4-FFF2-40B4-BE49-F238E27FC236}">
                <a16:creationId xmlns:a16="http://schemas.microsoft.com/office/drawing/2014/main" id="{39721B53-6289-BC92-DA08-1B1DE6C08F57}"/>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213993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6652D-5DD1-345D-565A-275EE98095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1A0943-C9BE-27AA-C102-94F44EAB5740}"/>
              </a:ext>
            </a:extLst>
          </p:cNvPr>
          <p:cNvSpPr>
            <a:spLocks noGrp="1"/>
          </p:cNvSpPr>
          <p:nvPr>
            <p:ph type="title"/>
          </p:nvPr>
        </p:nvSpPr>
        <p:spPr/>
        <p:txBody>
          <a:bodyPr/>
          <a:lstStyle/>
          <a:p>
            <a:r>
              <a:rPr lang="en-GB" dirty="0"/>
              <a:t>Machine learning</a:t>
            </a:r>
          </a:p>
        </p:txBody>
      </p:sp>
      <p:sp>
        <p:nvSpPr>
          <p:cNvPr id="3" name="Content Placeholder 2">
            <a:extLst>
              <a:ext uri="{FF2B5EF4-FFF2-40B4-BE49-F238E27FC236}">
                <a16:creationId xmlns:a16="http://schemas.microsoft.com/office/drawing/2014/main" id="{8B10AF8B-03EB-57A3-1D7E-52EE95ABE31A}"/>
              </a:ext>
            </a:extLst>
          </p:cNvPr>
          <p:cNvSpPr>
            <a:spLocks noGrp="1"/>
          </p:cNvSpPr>
          <p:nvPr>
            <p:ph idx="1"/>
          </p:nvPr>
        </p:nvSpPr>
        <p:spPr>
          <a:xfrm>
            <a:off x="838200" y="1825625"/>
            <a:ext cx="8958943" cy="4351338"/>
          </a:xfrm>
        </p:spPr>
        <p:txBody>
          <a:bodyPr>
            <a:normAutofit/>
          </a:bodyPr>
          <a:lstStyle/>
          <a:p>
            <a:pPr>
              <a:buFont typeface="Wingdings" panose="05000000000000000000" pitchFamily="2" charset="2"/>
              <a:buChar char="§"/>
            </a:pPr>
            <a:r>
              <a:rPr lang="en-GB" sz="2400" dirty="0"/>
              <a:t>Machine learning a subset of AI </a:t>
            </a:r>
          </a:p>
          <a:p>
            <a:pPr>
              <a:buFont typeface="Wingdings" panose="05000000000000000000" pitchFamily="2" charset="2"/>
              <a:buChar char="§"/>
            </a:pPr>
            <a:r>
              <a:rPr lang="en-GB" sz="2400" dirty="0"/>
              <a:t>Constantly updating itself based on user interaction and more data being fed into the system</a:t>
            </a:r>
          </a:p>
          <a:p>
            <a:pPr>
              <a:buFont typeface="Wingdings" panose="05000000000000000000" pitchFamily="2" charset="2"/>
              <a:buChar char="§"/>
            </a:pPr>
            <a:r>
              <a:rPr lang="en-GB" sz="2400" dirty="0"/>
              <a:t>Capability is transforming industries</a:t>
            </a:r>
          </a:p>
          <a:p>
            <a:pPr>
              <a:buFont typeface="Wingdings" panose="05000000000000000000" pitchFamily="2" charset="2"/>
              <a:buChar char="§"/>
            </a:pPr>
            <a:r>
              <a:rPr lang="en-GB" sz="2400" dirty="0"/>
              <a:t> For instance: </a:t>
            </a:r>
          </a:p>
          <a:p>
            <a:pPr lvl="1">
              <a:buFont typeface="Wingdings" panose="05000000000000000000" pitchFamily="2" charset="2"/>
              <a:buChar char="§"/>
            </a:pPr>
            <a:r>
              <a:rPr lang="en-GB" dirty="0"/>
              <a:t>If a chef has read hundreds of different menus in their career, they will draw from this</a:t>
            </a:r>
          </a:p>
          <a:p>
            <a:pPr lvl="1">
              <a:buFont typeface="Wingdings" panose="05000000000000000000" pitchFamily="2" charset="2"/>
              <a:buChar char="§"/>
            </a:pPr>
            <a:r>
              <a:rPr lang="en-GB" dirty="0"/>
              <a:t>The AI data set can be built with millions of menus and draw from others online</a:t>
            </a:r>
          </a:p>
          <a:p>
            <a:pPr lvl="1">
              <a:buFont typeface="Wingdings" panose="05000000000000000000" pitchFamily="2" charset="2"/>
              <a:buChar char="§"/>
            </a:pPr>
            <a:r>
              <a:rPr lang="en-GB" dirty="0"/>
              <a:t>Bringing much more data into the food businesses to support development</a:t>
            </a:r>
          </a:p>
        </p:txBody>
      </p:sp>
      <p:sp>
        <p:nvSpPr>
          <p:cNvPr id="4" name="Footer Placeholder 3">
            <a:extLst>
              <a:ext uri="{FF2B5EF4-FFF2-40B4-BE49-F238E27FC236}">
                <a16:creationId xmlns:a16="http://schemas.microsoft.com/office/drawing/2014/main" id="{1DC4323F-FAAC-E385-488D-CC63BC4A24C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369177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8519F-B970-C9B3-75DD-F69C85BE7D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2BC42F-A4BC-A740-E90F-62E398469925}"/>
              </a:ext>
            </a:extLst>
          </p:cNvPr>
          <p:cNvSpPr>
            <a:spLocks noGrp="1"/>
          </p:cNvSpPr>
          <p:nvPr>
            <p:ph type="title"/>
          </p:nvPr>
        </p:nvSpPr>
        <p:spPr/>
        <p:txBody>
          <a:bodyPr/>
          <a:lstStyle/>
          <a:p>
            <a:r>
              <a:rPr lang="en-GB" dirty="0"/>
              <a:t>AI-powered systems</a:t>
            </a:r>
          </a:p>
        </p:txBody>
      </p:sp>
      <p:sp>
        <p:nvSpPr>
          <p:cNvPr id="3" name="Content Placeholder 2">
            <a:extLst>
              <a:ext uri="{FF2B5EF4-FFF2-40B4-BE49-F238E27FC236}">
                <a16:creationId xmlns:a16="http://schemas.microsoft.com/office/drawing/2014/main" id="{A95607C1-6038-DF36-A96D-CAF9D5F105A0}"/>
              </a:ext>
            </a:extLst>
          </p:cNvPr>
          <p:cNvSpPr>
            <a:spLocks noGrp="1"/>
          </p:cNvSpPr>
          <p:nvPr>
            <p:ph idx="1"/>
          </p:nvPr>
        </p:nvSpPr>
        <p:spPr>
          <a:xfrm>
            <a:off x="838200" y="1624457"/>
            <a:ext cx="9122229" cy="4709668"/>
          </a:xfrm>
        </p:spPr>
        <p:txBody>
          <a:bodyPr>
            <a:noAutofit/>
          </a:bodyPr>
          <a:lstStyle/>
          <a:p>
            <a:pPr>
              <a:buFont typeface="Wingdings" panose="05000000000000000000" pitchFamily="2" charset="2"/>
              <a:buChar char="§"/>
            </a:pPr>
            <a:r>
              <a:rPr lang="en-GB" sz="2400" dirty="0"/>
              <a:t>Employed to optimise operational efficiency through predicting customer traffic, dynamically adjusting staffing needs and automating administrative tasks like scheduling</a:t>
            </a:r>
          </a:p>
          <a:p>
            <a:pPr>
              <a:buFont typeface="Wingdings" panose="05000000000000000000" pitchFamily="2" charset="2"/>
              <a:buChar char="§"/>
            </a:pPr>
            <a:r>
              <a:rPr lang="en-GB" sz="2400" dirty="0"/>
              <a:t>Applications could include:</a:t>
            </a:r>
          </a:p>
          <a:p>
            <a:pPr lvl="1">
              <a:buFont typeface="Wingdings" panose="05000000000000000000" pitchFamily="2" charset="2"/>
              <a:buChar char="§"/>
            </a:pPr>
            <a:r>
              <a:rPr lang="en-GB" b="1" dirty="0"/>
              <a:t>Predictive analytics</a:t>
            </a:r>
            <a:r>
              <a:rPr lang="en-GB" dirty="0"/>
              <a:t>: AI analyses historical sales data, weather patterns, and events to predict demand, helping restaurants optimise inventory and staffing</a:t>
            </a:r>
          </a:p>
          <a:p>
            <a:pPr lvl="1">
              <a:buFont typeface="Wingdings" panose="05000000000000000000" pitchFamily="2" charset="2"/>
              <a:buChar char="§"/>
            </a:pPr>
            <a:r>
              <a:rPr lang="en-GB" b="1" dirty="0"/>
              <a:t>Chatbots and virtual assistant</a:t>
            </a:r>
            <a:r>
              <a:rPr lang="en-GB" dirty="0"/>
              <a:t>s: AI-powered chatbots handle reservations, take orders, and answer customer queries</a:t>
            </a:r>
          </a:p>
          <a:p>
            <a:pPr lvl="1">
              <a:buFont typeface="Wingdings" panose="05000000000000000000" pitchFamily="2" charset="2"/>
              <a:buChar char="§"/>
            </a:pPr>
            <a:r>
              <a:rPr lang="en-GB" b="1" dirty="0"/>
              <a:t>Personalised marketing</a:t>
            </a:r>
            <a:r>
              <a:rPr lang="en-GB" dirty="0"/>
              <a:t>: AI tailors promotions based on customer preferences</a:t>
            </a:r>
          </a:p>
          <a:p>
            <a:pPr lvl="1">
              <a:buFont typeface="Wingdings" panose="05000000000000000000" pitchFamily="2" charset="2"/>
              <a:buChar char="§"/>
            </a:pPr>
            <a:r>
              <a:rPr lang="en-GB" b="1" dirty="0"/>
              <a:t>Quality control</a:t>
            </a:r>
            <a:r>
              <a:rPr lang="en-GB" dirty="0"/>
              <a:t>: Computer vision inspects food for consistency and safety</a:t>
            </a:r>
          </a:p>
        </p:txBody>
      </p:sp>
      <p:sp>
        <p:nvSpPr>
          <p:cNvPr id="4" name="Footer Placeholder 3">
            <a:extLst>
              <a:ext uri="{FF2B5EF4-FFF2-40B4-BE49-F238E27FC236}">
                <a16:creationId xmlns:a16="http://schemas.microsoft.com/office/drawing/2014/main" id="{297117BB-459F-3E1C-ED48-3B6B05691B3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007219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FAEBCB-96ED-8232-AC8D-0083D1CEE6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B21E5B-ECD1-2F8E-BB57-47866A45A1B2}"/>
              </a:ext>
            </a:extLst>
          </p:cNvPr>
          <p:cNvSpPr>
            <a:spLocks noGrp="1"/>
          </p:cNvSpPr>
          <p:nvPr>
            <p:ph type="title"/>
          </p:nvPr>
        </p:nvSpPr>
        <p:spPr/>
        <p:txBody>
          <a:bodyPr/>
          <a:lstStyle/>
          <a:p>
            <a:r>
              <a:rPr lang="en-GB" dirty="0"/>
              <a:t>Major concerns with AI are:</a:t>
            </a:r>
          </a:p>
        </p:txBody>
      </p:sp>
      <p:sp>
        <p:nvSpPr>
          <p:cNvPr id="3" name="Content Placeholder 2">
            <a:extLst>
              <a:ext uri="{FF2B5EF4-FFF2-40B4-BE49-F238E27FC236}">
                <a16:creationId xmlns:a16="http://schemas.microsoft.com/office/drawing/2014/main" id="{541E560F-C257-0D11-F074-EB67A4086F8D}"/>
              </a:ext>
            </a:extLst>
          </p:cNvPr>
          <p:cNvSpPr>
            <a:spLocks noGrp="1"/>
          </p:cNvSpPr>
          <p:nvPr>
            <p:ph idx="1"/>
          </p:nvPr>
        </p:nvSpPr>
        <p:spPr>
          <a:xfrm>
            <a:off x="838200" y="1825625"/>
            <a:ext cx="9318171" cy="4351338"/>
          </a:xfrm>
        </p:spPr>
        <p:txBody>
          <a:bodyPr>
            <a:normAutofit/>
          </a:bodyPr>
          <a:lstStyle/>
          <a:p>
            <a:pPr>
              <a:buFont typeface="Wingdings" panose="05000000000000000000" pitchFamily="2" charset="2"/>
              <a:buChar char="§"/>
            </a:pPr>
            <a:r>
              <a:rPr lang="en-GB" sz="2400" dirty="0"/>
              <a:t>Job displacement</a:t>
            </a:r>
          </a:p>
          <a:p>
            <a:pPr>
              <a:buFont typeface="Wingdings" panose="05000000000000000000" pitchFamily="2" charset="2"/>
              <a:buChar char="§"/>
            </a:pPr>
            <a:r>
              <a:rPr lang="en-GB" sz="2400" dirty="0"/>
              <a:t>Data privacy</a:t>
            </a:r>
          </a:p>
          <a:p>
            <a:pPr>
              <a:buFont typeface="Wingdings" panose="05000000000000000000" pitchFamily="2" charset="2"/>
              <a:buChar char="§"/>
            </a:pPr>
            <a:r>
              <a:rPr lang="en-GB" sz="2400" dirty="0"/>
              <a:t>Governance</a:t>
            </a:r>
          </a:p>
          <a:p>
            <a:pPr>
              <a:buFont typeface="Wingdings" panose="05000000000000000000" pitchFamily="2" charset="2"/>
              <a:buChar char="§"/>
            </a:pPr>
            <a:r>
              <a:rPr lang="en-GB" sz="2400" dirty="0"/>
              <a:t>Regulation</a:t>
            </a:r>
          </a:p>
        </p:txBody>
      </p:sp>
      <p:sp>
        <p:nvSpPr>
          <p:cNvPr id="4" name="Footer Placeholder 3">
            <a:extLst>
              <a:ext uri="{FF2B5EF4-FFF2-40B4-BE49-F238E27FC236}">
                <a16:creationId xmlns:a16="http://schemas.microsoft.com/office/drawing/2014/main" id="{330E37EA-5F2F-D477-CFDE-6200F0DC49BD}"/>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549344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36F2B-3BB3-F26C-A189-057C1F4CF9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86D425-FFC7-4C42-A604-77BEBA85407C}"/>
              </a:ext>
            </a:extLst>
          </p:cNvPr>
          <p:cNvSpPr>
            <a:spLocks noGrp="1"/>
          </p:cNvSpPr>
          <p:nvPr>
            <p:ph type="title"/>
          </p:nvPr>
        </p:nvSpPr>
        <p:spPr/>
        <p:txBody>
          <a:bodyPr/>
          <a:lstStyle/>
          <a:p>
            <a:r>
              <a:rPr lang="en-GB" dirty="0"/>
              <a:t>AR, VR and XR</a:t>
            </a:r>
          </a:p>
        </p:txBody>
      </p:sp>
      <p:sp>
        <p:nvSpPr>
          <p:cNvPr id="3" name="Content Placeholder 2">
            <a:extLst>
              <a:ext uri="{FF2B5EF4-FFF2-40B4-BE49-F238E27FC236}">
                <a16:creationId xmlns:a16="http://schemas.microsoft.com/office/drawing/2014/main" id="{FF21B29B-235D-FFC9-8170-855177C5E8AA}"/>
              </a:ext>
            </a:extLst>
          </p:cNvPr>
          <p:cNvSpPr>
            <a:spLocks noGrp="1"/>
          </p:cNvSpPr>
          <p:nvPr>
            <p:ph idx="1"/>
          </p:nvPr>
        </p:nvSpPr>
        <p:spPr>
          <a:xfrm>
            <a:off x="838200" y="1560449"/>
            <a:ext cx="9549384" cy="4575175"/>
          </a:xfrm>
        </p:spPr>
        <p:txBody>
          <a:bodyPr>
            <a:noAutofit/>
          </a:bodyPr>
          <a:lstStyle/>
          <a:p>
            <a:pPr>
              <a:spcBef>
                <a:spcPts val="600"/>
              </a:spcBef>
              <a:buFont typeface="Wingdings" panose="05000000000000000000" pitchFamily="2" charset="2"/>
              <a:buChar char="§"/>
            </a:pPr>
            <a:r>
              <a:rPr lang="en-US" sz="2400" b="1" dirty="0"/>
              <a:t>Augmented Reality (AR) </a:t>
            </a:r>
            <a:r>
              <a:rPr lang="en-US" sz="2400" dirty="0"/>
              <a:t>adds digital layers to the real world</a:t>
            </a:r>
          </a:p>
          <a:p>
            <a:pPr lvl="1">
              <a:spcBef>
                <a:spcPts val="600"/>
              </a:spcBef>
              <a:buFont typeface="Wingdings" panose="05000000000000000000" pitchFamily="2" charset="2"/>
              <a:buChar char="§"/>
            </a:pPr>
            <a:r>
              <a:rPr lang="en-US" dirty="0"/>
              <a:t>Enhances real-world experiences without replacing them, allowing users to interact with both physical and virtual elements simultaneously</a:t>
            </a:r>
          </a:p>
          <a:p>
            <a:pPr>
              <a:spcBef>
                <a:spcPts val="600"/>
              </a:spcBef>
              <a:buFont typeface="Wingdings" panose="05000000000000000000" pitchFamily="2" charset="2"/>
              <a:buChar char="§"/>
            </a:pPr>
            <a:r>
              <a:rPr lang="en-US" sz="2400" b="1" dirty="0"/>
              <a:t>Virtual Reality (VR) </a:t>
            </a:r>
            <a:r>
              <a:rPr lang="en-US" sz="2400" dirty="0"/>
              <a:t>replaces the real world with a computer-generated environment</a:t>
            </a:r>
          </a:p>
          <a:p>
            <a:pPr lvl="1">
              <a:spcBef>
                <a:spcPts val="600"/>
              </a:spcBef>
              <a:buFont typeface="Wingdings" panose="05000000000000000000" pitchFamily="2" charset="2"/>
              <a:buChar char="§"/>
            </a:pPr>
            <a:r>
              <a:rPr lang="en-GB" dirty="0"/>
              <a:t>Offers simulated spaces for gaming, training, or virtual tours that users enter using headsets or VR goggles</a:t>
            </a:r>
          </a:p>
          <a:p>
            <a:pPr>
              <a:spcBef>
                <a:spcPts val="600"/>
              </a:spcBef>
              <a:buFont typeface="Wingdings" panose="05000000000000000000" pitchFamily="2" charset="2"/>
              <a:buChar char="§"/>
            </a:pPr>
            <a:r>
              <a:rPr lang="en-US" sz="2400" b="1" dirty="0"/>
              <a:t>Extended Reality (XR) </a:t>
            </a:r>
            <a:r>
              <a:rPr lang="en-GB" sz="2400" dirty="0"/>
              <a:t>encompassing AR, VR, and Mixed Reality (MR) </a:t>
            </a:r>
          </a:p>
          <a:p>
            <a:pPr lvl="1">
              <a:spcBef>
                <a:spcPts val="600"/>
              </a:spcBef>
              <a:buFont typeface="Wingdings" panose="05000000000000000000" pitchFamily="2" charset="2"/>
              <a:buChar char="§"/>
            </a:pPr>
            <a:r>
              <a:rPr lang="en-GB" dirty="0"/>
              <a:t>Covers real-and-virtual combined environments and human-machine interactions generated by wearable and immersive technologies</a:t>
            </a:r>
          </a:p>
        </p:txBody>
      </p:sp>
      <p:sp>
        <p:nvSpPr>
          <p:cNvPr id="4" name="Footer Placeholder 3">
            <a:extLst>
              <a:ext uri="{FF2B5EF4-FFF2-40B4-BE49-F238E27FC236}">
                <a16:creationId xmlns:a16="http://schemas.microsoft.com/office/drawing/2014/main" id="{CA8BCD36-68A8-E3BC-59F6-68DC632D980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66895644"/>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439</TotalTime>
  <Words>2348</Words>
  <Application>Microsoft Office PowerPoint</Application>
  <PresentationFormat>Widescreen</PresentationFormat>
  <Paragraphs>210</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Aptos</vt:lpstr>
      <vt:lpstr>Arial</vt:lpstr>
      <vt:lpstr>Gill Sans MT</vt:lpstr>
      <vt:lpstr>MyriadPro-Regular</vt:lpstr>
      <vt:lpstr>Wingdings</vt:lpstr>
      <vt:lpstr>Office Theme</vt:lpstr>
      <vt:lpstr>Chapter 6 Technological Advancements, Robotics, AI, IoT and Mixed Realities</vt:lpstr>
      <vt:lpstr>Chapter 6</vt:lpstr>
      <vt:lpstr>AI, robotics, mixed realities and IoT in food service operations</vt:lpstr>
      <vt:lpstr>AI, robotics, mixed realities and IoT in food service operations (cont’d)</vt:lpstr>
      <vt:lpstr>Artificial Intelligence (AI)</vt:lpstr>
      <vt:lpstr>Machine learning</vt:lpstr>
      <vt:lpstr>AI-powered systems</vt:lpstr>
      <vt:lpstr>Major concerns with AI are:</vt:lpstr>
      <vt:lpstr>AR, VR and XR</vt:lpstr>
      <vt:lpstr>AR, VR and XR and food service</vt:lpstr>
      <vt:lpstr>Challenges</vt:lpstr>
      <vt:lpstr>Challenges (cont`d)</vt:lpstr>
      <vt:lpstr>Ethics within AR, VR and XR use</vt:lpstr>
      <vt:lpstr>The IoT: Applications in food businesses</vt:lpstr>
      <vt:lpstr>The IoT: Applications in food businesses (Cont’d)</vt:lpstr>
      <vt:lpstr>Robots and robotics</vt:lpstr>
      <vt:lpstr>Current use of service robots in food service operations</vt:lpstr>
      <vt:lpstr>Current use of service robots in food service operations (cont’d)</vt:lpstr>
      <vt:lpstr>Strategies for implementation</vt:lpstr>
      <vt:lpstr>Barriers for implementation</vt:lpstr>
      <vt:lpstr>Trust in technological implementation</vt:lpstr>
      <vt:lpstr>Trust in technological implementation (cont’d)</vt:lpstr>
      <vt:lpstr>Cost/benefit strategies in implementing AI, robotics, and IoT</vt:lpstr>
      <vt:lpstr>Cost-Benefit Analysis </vt:lpstr>
      <vt:lpstr>Summary </vt:lpstr>
      <vt:lpstr>Revision Questions </vt:lpstr>
      <vt:lpstr>End of Chapter 6 presentation   </vt:lpstr>
      <vt:lpstr>Culinary and Food Service Operations Management for Industry 5.0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Technological Advancements, Robotics, AI, IoT and Mixed Realities</dc:title>
  <dc:subject>© 2026 David Graham et al. Culinary and Food Service Operations Management for Industry 5.0. Goodfellow Publishers</dc:subject>
  <dc:creator>David Graham, Ewen Crilley, Peter Cox and John Cousins</dc:creator>
  <dc:description>The presentations are copyright and may only be used or adapted as long as the source is properly acknowledged. No permission has ever been given for the presentations to be published anywhere else, or to be posted online.</dc:description>
  <cp:lastModifiedBy>John Cousins</cp:lastModifiedBy>
  <cp:revision>33</cp:revision>
  <cp:lastPrinted>2026-06-24T12:20:13Z</cp:lastPrinted>
  <dcterms:created xsi:type="dcterms:W3CDTF">2026-06-05T08:47:25Z</dcterms:created>
  <dcterms:modified xsi:type="dcterms:W3CDTF">2026-07-01T12:42:30Z</dcterms:modified>
</cp:coreProperties>
</file>